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8288000" cy="10287000"/>
  <p:notesSz cx="6858000" cy="9144000"/>
  <p:embeddedFontLst>
    <p:embeddedFont>
      <p:font typeface="Bryndan Write" charset="1" panose="02000503000000000000"/>
      <p:regular r:id="rId57"/>
    </p:embeddedFont>
    <p:embeddedFont>
      <p:font typeface="Canva Sans" charset="1" panose="020B0503030501040103"/>
      <p:regular r:id="rId58"/>
    </p:embeddedFont>
    <p:embeddedFont>
      <p:font typeface="Arimo Bold" charset="1" panose="020B0704020202020204"/>
      <p:regular r:id="rId59"/>
    </p:embeddedFont>
    <p:embeddedFont>
      <p:font typeface="Canva Sans Bold" charset="1" panose="020B0803030501040103"/>
      <p:regular r:id="rId60"/>
    </p:embeddedFont>
    <p:embeddedFont>
      <p:font typeface="Canva Sans Bold Italics" charset="1" panose="020B0803030501040103"/>
      <p:regular r:id="rId61"/>
    </p:embeddedFont>
    <p:embeddedFont>
      <p:font typeface="Now" charset="1" panose="00000500000000000000"/>
      <p:regular r:id="rId62"/>
    </p:embeddedFont>
    <p:embeddedFont>
      <p:font typeface="Arimo" charset="1" panose="020B0604020202020204"/>
      <p:regular r:id="rId63"/>
    </p:embeddedFont>
    <p:embeddedFont>
      <p:font typeface="Gochi Hand" charset="1" panose="000000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 Id="rId4" Target="../media/image3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72.png" Type="http://schemas.openxmlformats.org/officeDocument/2006/relationships/image"/><Relationship Id="rId14" Target="../media/image73.sv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media/image1.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jpe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2342060">
            <a:off x="5481480" y="2788375"/>
            <a:ext cx="7325040" cy="6299535"/>
          </a:xfrm>
          <a:custGeom>
            <a:avLst/>
            <a:gdLst/>
            <a:ahLst/>
            <a:cxnLst/>
            <a:rect r="r" b="b" t="t" l="l"/>
            <a:pathLst>
              <a:path h="6299535" w="7325040">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921756" y="2537357"/>
            <a:ext cx="10444488" cy="4434247"/>
          </a:xfrm>
          <a:prstGeom prst="rect">
            <a:avLst/>
          </a:prstGeom>
        </p:spPr>
        <p:txBody>
          <a:bodyPr anchor="t" rtlCol="false" tIns="0" lIns="0" bIns="0" rIns="0">
            <a:spAutoFit/>
          </a:bodyPr>
          <a:lstStyle/>
          <a:p>
            <a:pPr algn="ctr">
              <a:lnSpc>
                <a:spcPts val="16506"/>
              </a:lnSpc>
            </a:pPr>
            <a:r>
              <a:rPr lang="en-US" sz="16506">
                <a:solidFill>
                  <a:srgbClr val="FFFFFF"/>
                </a:solidFill>
                <a:latin typeface="Bryndan Write"/>
              </a:rPr>
              <a:t>INSOMINA EARSER</a:t>
            </a:r>
          </a:p>
        </p:txBody>
      </p:sp>
      <p:sp>
        <p:nvSpPr>
          <p:cNvPr name="Freeform 5" id="5"/>
          <p:cNvSpPr/>
          <p:nvPr/>
        </p:nvSpPr>
        <p:spPr>
          <a:xfrm flipH="false" flipV="false" rot="1097523">
            <a:off x="11156873" y="1560993"/>
            <a:ext cx="1885747" cy="1296022"/>
          </a:xfrm>
          <a:custGeom>
            <a:avLst/>
            <a:gdLst/>
            <a:ahLst/>
            <a:cxnLst/>
            <a:rect r="r" b="b" t="t" l="l"/>
            <a:pathLst>
              <a:path h="1296022" w="1885747">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559470">
            <a:off x="2930373" y="2435234"/>
            <a:ext cx="2195245" cy="2279892"/>
          </a:xfrm>
          <a:custGeom>
            <a:avLst/>
            <a:gdLst/>
            <a:ahLst/>
            <a:cxnLst/>
            <a:rect r="r" b="b" t="t" l="l"/>
            <a:pathLst>
              <a:path h="2279892" w="2195245">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80170">
            <a:off x="13972610" y="5900178"/>
            <a:ext cx="1664513" cy="2142851"/>
          </a:xfrm>
          <a:custGeom>
            <a:avLst/>
            <a:gdLst/>
            <a:ahLst/>
            <a:cxnLst/>
            <a:rect r="r" b="b" t="t" l="l"/>
            <a:pathLst>
              <a:path h="2142851" w="1664513">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6366799" y="8742045"/>
            <a:ext cx="5554402" cy="516255"/>
          </a:xfrm>
          <a:prstGeom prst="rect">
            <a:avLst/>
          </a:prstGeom>
        </p:spPr>
        <p:txBody>
          <a:bodyPr anchor="t" rtlCol="false" tIns="0" lIns="0" bIns="0" rIns="0">
            <a:spAutoFit/>
          </a:bodyPr>
          <a:lstStyle/>
          <a:p>
            <a:pPr algn="ctr">
              <a:lnSpc>
                <a:spcPts val="3914"/>
              </a:lnSpc>
            </a:pPr>
            <a:r>
              <a:rPr lang="en-US" sz="2899">
                <a:solidFill>
                  <a:srgbClr val="FFFFFF"/>
                </a:solidFill>
                <a:latin typeface="Bryndan Write"/>
              </a:rPr>
              <a:t>GRAUDATION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543144" y="3239003"/>
            <a:ext cx="4833627" cy="6659709"/>
          </a:xfrm>
          <a:custGeom>
            <a:avLst/>
            <a:gdLst/>
            <a:ahLst/>
            <a:cxnLst/>
            <a:rect r="r" b="b" t="t" l="l"/>
            <a:pathLst>
              <a:path h="6659709" w="4833627">
                <a:moveTo>
                  <a:pt x="0" y="0"/>
                </a:moveTo>
                <a:lnTo>
                  <a:pt x="4833626" y="0"/>
                </a:lnTo>
                <a:lnTo>
                  <a:pt x="4833626" y="6659709"/>
                </a:lnTo>
                <a:lnTo>
                  <a:pt x="0" y="6659709"/>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4" id="4"/>
          <p:cNvSpPr txBox="true"/>
          <p:nvPr/>
        </p:nvSpPr>
        <p:spPr>
          <a:xfrm rot="0">
            <a:off x="11850885" y="4336953"/>
            <a:ext cx="3765683" cy="5561760"/>
          </a:xfrm>
          <a:prstGeom prst="rect">
            <a:avLst/>
          </a:prstGeom>
        </p:spPr>
        <p:txBody>
          <a:bodyPr anchor="t" rtlCol="false" tIns="0" lIns="0" bIns="0" rIns="0">
            <a:spAutoFit/>
          </a:bodyPr>
          <a:lstStyle/>
          <a:p>
            <a:pPr algn="l">
              <a:lnSpc>
                <a:spcPts val="3992"/>
              </a:lnSpc>
            </a:pPr>
            <a:r>
              <a:rPr lang="en-US" sz="2661">
                <a:solidFill>
                  <a:srgbClr val="000000"/>
                </a:solidFill>
                <a:latin typeface="Now"/>
              </a:rPr>
              <a:t>Facilitate booking and managing appointments, as the patient can book at any time convenient for him, which saves him time. through text or voice messages or chat through the application, which helps</a:t>
            </a:r>
          </a:p>
        </p:txBody>
      </p:sp>
      <p:sp>
        <p:nvSpPr>
          <p:cNvPr name="TextBox 5" id="5"/>
          <p:cNvSpPr txBox="true"/>
          <p:nvPr/>
        </p:nvSpPr>
        <p:spPr>
          <a:xfrm rot="0">
            <a:off x="1606068" y="1057171"/>
            <a:ext cx="14332582" cy="1010298"/>
          </a:xfrm>
          <a:prstGeom prst="rect">
            <a:avLst/>
          </a:prstGeom>
        </p:spPr>
        <p:txBody>
          <a:bodyPr anchor="t" rtlCol="false" tIns="0" lIns="0" bIns="0" rIns="0">
            <a:spAutoFit/>
          </a:bodyPr>
          <a:lstStyle/>
          <a:p>
            <a:pPr algn="ctr">
              <a:lnSpc>
                <a:spcPts val="6970"/>
              </a:lnSpc>
            </a:pPr>
            <a:r>
              <a:rPr lang="en-US" sz="8500">
                <a:solidFill>
                  <a:srgbClr val="FFFFFF"/>
                </a:solidFill>
                <a:latin typeface="Arimo"/>
              </a:rPr>
              <a:t>OBJECTIVES OF PROJECT</a:t>
            </a:r>
          </a:p>
        </p:txBody>
      </p:sp>
      <p:sp>
        <p:nvSpPr>
          <p:cNvPr name="Freeform 6" id="6"/>
          <p:cNvSpPr/>
          <p:nvPr/>
        </p:nvSpPr>
        <p:spPr>
          <a:xfrm flipH="false" flipV="false" rot="0">
            <a:off x="6958195" y="3239003"/>
            <a:ext cx="4368814" cy="6019297"/>
          </a:xfrm>
          <a:custGeom>
            <a:avLst/>
            <a:gdLst/>
            <a:ahLst/>
            <a:cxnLst/>
            <a:rect r="r" b="b" t="t" l="l"/>
            <a:pathLst>
              <a:path h="6019297" w="4368814">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7" id="7"/>
          <p:cNvSpPr txBox="true"/>
          <p:nvPr/>
        </p:nvSpPr>
        <p:spPr>
          <a:xfrm rot="0">
            <a:off x="7374098" y="5119784"/>
            <a:ext cx="3537010" cy="3126106"/>
          </a:xfrm>
          <a:prstGeom prst="rect">
            <a:avLst/>
          </a:prstGeom>
        </p:spPr>
        <p:txBody>
          <a:bodyPr anchor="t" rtlCol="false" tIns="0" lIns="0" bIns="0" rIns="0">
            <a:spAutoFit/>
          </a:bodyPr>
          <a:lstStyle/>
          <a:p>
            <a:pPr algn="l">
              <a:lnSpc>
                <a:spcPts val="6299"/>
              </a:lnSpc>
            </a:pPr>
            <a:r>
              <a:rPr lang="en-US" sz="4199">
                <a:solidFill>
                  <a:srgbClr val="000000"/>
                </a:solidFill>
                <a:latin typeface="Now"/>
              </a:rPr>
              <a:t>Make it easier for patients to find doctors.</a:t>
            </a:r>
          </a:p>
        </p:txBody>
      </p:sp>
      <p:sp>
        <p:nvSpPr>
          <p:cNvPr name="Freeform 8" id="8"/>
          <p:cNvSpPr/>
          <p:nvPr/>
        </p:nvSpPr>
        <p:spPr>
          <a:xfrm flipH="false" flipV="false" rot="0">
            <a:off x="2065506"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9" id="9"/>
          <p:cNvSpPr txBox="true"/>
          <p:nvPr/>
        </p:nvSpPr>
        <p:spPr>
          <a:xfrm rot="0">
            <a:off x="2481408" y="4794029"/>
            <a:ext cx="3537010" cy="3914775"/>
          </a:xfrm>
          <a:prstGeom prst="rect">
            <a:avLst/>
          </a:prstGeom>
        </p:spPr>
        <p:txBody>
          <a:bodyPr anchor="t" rtlCol="false" tIns="0" lIns="0" bIns="0" rIns="0">
            <a:spAutoFit/>
          </a:bodyPr>
          <a:lstStyle/>
          <a:p>
            <a:pPr algn="l">
              <a:lnSpc>
                <a:spcPts val="5249"/>
              </a:lnSpc>
            </a:pPr>
            <a:r>
              <a:rPr lang="en-US" sz="3499">
                <a:solidFill>
                  <a:srgbClr val="000000"/>
                </a:solidFill>
                <a:latin typeface="Now"/>
              </a:rPr>
              <a:t> Help patients identify and overcome insomnia through many mean</a:t>
            </a:r>
          </a:p>
        </p:txBody>
      </p:sp>
      <p:sp>
        <p:nvSpPr>
          <p:cNvPr name="TextBox 10" id="10"/>
          <p:cNvSpPr txBox="true"/>
          <p:nvPr/>
        </p:nvSpPr>
        <p:spPr>
          <a:xfrm rot="0">
            <a:off x="3267896" y="2247755"/>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1</a:t>
            </a:r>
          </a:p>
        </p:txBody>
      </p:sp>
      <p:sp>
        <p:nvSpPr>
          <p:cNvPr name="TextBox 11" id="11"/>
          <p:cNvSpPr txBox="true"/>
          <p:nvPr/>
        </p:nvSpPr>
        <p:spPr>
          <a:xfrm rot="0">
            <a:off x="8164228" y="2247755"/>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2</a:t>
            </a:r>
          </a:p>
        </p:txBody>
      </p:sp>
      <p:sp>
        <p:nvSpPr>
          <p:cNvPr name="TextBox 12" id="12"/>
          <p:cNvSpPr txBox="true"/>
          <p:nvPr/>
        </p:nvSpPr>
        <p:spPr>
          <a:xfrm rot="0">
            <a:off x="13060560" y="2362744"/>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055685" y="2623775"/>
            <a:ext cx="4745572" cy="6538388"/>
          </a:xfrm>
          <a:custGeom>
            <a:avLst/>
            <a:gdLst/>
            <a:ahLst/>
            <a:cxnLst/>
            <a:rect r="r" b="b" t="t" l="l"/>
            <a:pathLst>
              <a:path h="6538388" w="4745572">
                <a:moveTo>
                  <a:pt x="0" y="0"/>
                </a:moveTo>
                <a:lnTo>
                  <a:pt x="4745572" y="0"/>
                </a:lnTo>
                <a:lnTo>
                  <a:pt x="4745572" y="6538388"/>
                </a:lnTo>
                <a:lnTo>
                  <a:pt x="0" y="6538388"/>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4" id="4"/>
          <p:cNvSpPr txBox="true"/>
          <p:nvPr/>
        </p:nvSpPr>
        <p:spPr>
          <a:xfrm rot="0">
            <a:off x="11659966" y="3882269"/>
            <a:ext cx="3537010" cy="4379595"/>
          </a:xfrm>
          <a:prstGeom prst="rect">
            <a:avLst/>
          </a:prstGeom>
        </p:spPr>
        <p:txBody>
          <a:bodyPr anchor="t" rtlCol="false" tIns="0" lIns="0" bIns="0" rIns="0">
            <a:spAutoFit/>
          </a:bodyPr>
          <a:lstStyle/>
          <a:p>
            <a:pPr algn="l">
              <a:lnSpc>
                <a:spcPts val="4950"/>
              </a:lnSpc>
            </a:pPr>
            <a:r>
              <a:rPr lang="en-US" sz="3300">
                <a:solidFill>
                  <a:srgbClr val="000000"/>
                </a:solidFill>
                <a:latin typeface="Now"/>
              </a:rPr>
              <a:t>Providing various medical programs that help</a:t>
            </a:r>
          </a:p>
          <a:p>
            <a:pPr algn="l">
              <a:lnSpc>
                <a:spcPts val="4950"/>
              </a:lnSpc>
            </a:pPr>
            <a:r>
              <a:rPr lang="en-US" sz="3300">
                <a:solidFill>
                  <a:srgbClr val="000000"/>
                </a:solidFill>
                <a:latin typeface="Now"/>
              </a:rPr>
              <a:t>change the patient’s lifestyle.</a:t>
            </a:r>
          </a:p>
          <a:p>
            <a:pPr algn="l">
              <a:lnSpc>
                <a:spcPts val="4950"/>
              </a:lnSpc>
            </a:pPr>
          </a:p>
        </p:txBody>
      </p:sp>
      <p:sp>
        <p:nvSpPr>
          <p:cNvPr name="Freeform 5" id="5"/>
          <p:cNvSpPr/>
          <p:nvPr/>
        </p:nvSpPr>
        <p:spPr>
          <a:xfrm flipH="false" flipV="false" rot="0">
            <a:off x="1898807" y="2623775"/>
            <a:ext cx="4815348" cy="6634525"/>
          </a:xfrm>
          <a:custGeom>
            <a:avLst/>
            <a:gdLst/>
            <a:ahLst/>
            <a:cxnLst/>
            <a:rect r="r" b="b" t="t" l="l"/>
            <a:pathLst>
              <a:path h="6634525" w="4815348">
                <a:moveTo>
                  <a:pt x="0" y="0"/>
                </a:moveTo>
                <a:lnTo>
                  <a:pt x="4815349" y="0"/>
                </a:lnTo>
                <a:lnTo>
                  <a:pt x="4815349" y="6634525"/>
                </a:lnTo>
                <a:lnTo>
                  <a:pt x="0" y="6634525"/>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6" id="6"/>
          <p:cNvSpPr txBox="true"/>
          <p:nvPr/>
        </p:nvSpPr>
        <p:spPr>
          <a:xfrm rot="0">
            <a:off x="2283200" y="3891794"/>
            <a:ext cx="4430956" cy="3266657"/>
          </a:xfrm>
          <a:prstGeom prst="rect">
            <a:avLst/>
          </a:prstGeom>
        </p:spPr>
        <p:txBody>
          <a:bodyPr anchor="t" rtlCol="false" tIns="0" lIns="0" bIns="0" rIns="0">
            <a:spAutoFit/>
          </a:bodyPr>
          <a:lstStyle/>
          <a:p>
            <a:pPr algn="l">
              <a:lnSpc>
                <a:spcPts val="4305"/>
              </a:lnSpc>
            </a:pPr>
            <a:r>
              <a:rPr lang="en-US" sz="2870">
                <a:solidFill>
                  <a:srgbClr val="000000"/>
                </a:solidFill>
                <a:latin typeface="Now"/>
              </a:rPr>
              <a:t>Improve communication that patients and doctors can Communicate better in exchanging information faster and easier.</a:t>
            </a:r>
          </a:p>
        </p:txBody>
      </p:sp>
      <p:sp>
        <p:nvSpPr>
          <p:cNvPr name="TextBox 7" id="7"/>
          <p:cNvSpPr txBox="true"/>
          <p:nvPr/>
        </p:nvSpPr>
        <p:spPr>
          <a:xfrm rot="0">
            <a:off x="3328855" y="1725548"/>
            <a:ext cx="1955253" cy="1010298"/>
          </a:xfrm>
          <a:prstGeom prst="rect">
            <a:avLst/>
          </a:prstGeom>
        </p:spPr>
        <p:txBody>
          <a:bodyPr anchor="t" rtlCol="false" tIns="0" lIns="0" bIns="0" rIns="0">
            <a:spAutoFit/>
          </a:bodyPr>
          <a:lstStyle/>
          <a:p>
            <a:pPr algn="ctr">
              <a:lnSpc>
                <a:spcPts val="6970"/>
              </a:lnSpc>
            </a:pPr>
            <a:r>
              <a:rPr lang="en-US" sz="8500">
                <a:solidFill>
                  <a:srgbClr val="FFFFFF"/>
                </a:solidFill>
                <a:latin typeface="Arimo"/>
              </a:rPr>
              <a:t>4</a:t>
            </a:r>
          </a:p>
        </p:txBody>
      </p:sp>
      <p:sp>
        <p:nvSpPr>
          <p:cNvPr name="TextBox 8" id="8"/>
          <p:cNvSpPr txBox="true"/>
          <p:nvPr/>
        </p:nvSpPr>
        <p:spPr>
          <a:xfrm rot="0">
            <a:off x="12450845" y="1865683"/>
            <a:ext cx="1955253" cy="1010298"/>
          </a:xfrm>
          <a:prstGeom prst="rect">
            <a:avLst/>
          </a:prstGeom>
        </p:spPr>
        <p:txBody>
          <a:bodyPr anchor="t" rtlCol="false" tIns="0" lIns="0" bIns="0" rIns="0">
            <a:spAutoFit/>
          </a:bodyPr>
          <a:lstStyle/>
          <a:p>
            <a:pPr algn="ctr">
              <a:lnSpc>
                <a:spcPts val="6970"/>
              </a:lnSpc>
            </a:pPr>
            <a:r>
              <a:rPr lang="en-US" sz="8500">
                <a:solidFill>
                  <a:srgbClr val="FFFFFF"/>
                </a:solidFill>
                <a:latin typeface="Arimo"/>
              </a:rPr>
              <a:t>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250228" y="648524"/>
            <a:ext cx="13787544" cy="8989951"/>
          </a:xfrm>
          <a:custGeom>
            <a:avLst/>
            <a:gdLst/>
            <a:ahLst/>
            <a:cxnLst/>
            <a:rect r="r" b="b" t="t" l="l"/>
            <a:pathLst>
              <a:path h="8989951" w="13787544">
                <a:moveTo>
                  <a:pt x="0" y="0"/>
                </a:moveTo>
                <a:lnTo>
                  <a:pt x="13787544" y="0"/>
                </a:lnTo>
                <a:lnTo>
                  <a:pt x="13787544" y="8989952"/>
                </a:lnTo>
                <a:lnTo>
                  <a:pt x="0" y="8989952"/>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1797091" cy="10435018"/>
            <a:chOff x="0" y="0"/>
            <a:chExt cx="2396121" cy="13913357"/>
          </a:xfrm>
        </p:grpSpPr>
        <p:pic>
          <p:nvPicPr>
            <p:cNvPr name="Picture 4" id="4"/>
            <p:cNvPicPr>
              <a:picLocks noChangeAspect="true"/>
            </p:cNvPicPr>
            <p:nvPr/>
          </p:nvPicPr>
          <p:blipFill>
            <a:blip r:embed="rId3"/>
            <a:srcRect l="44263" t="0" r="44263" b="0"/>
            <a:stretch>
              <a:fillRect/>
            </a:stretch>
          </p:blipFill>
          <p:spPr>
            <a:xfrm flipH="false" flipV="false">
              <a:off x="0" y="0"/>
              <a:ext cx="2396121" cy="13913357"/>
            </a:xfrm>
            <a:prstGeom prst="rect">
              <a:avLst/>
            </a:prstGeom>
          </p:spPr>
        </p:pic>
      </p:grpSp>
      <p:sp>
        <p:nvSpPr>
          <p:cNvPr name="TextBox 5" id="5"/>
          <p:cNvSpPr txBox="true"/>
          <p:nvPr/>
        </p:nvSpPr>
        <p:spPr>
          <a:xfrm rot="0">
            <a:off x="4319013" y="600075"/>
            <a:ext cx="12017012" cy="885825"/>
          </a:xfrm>
          <a:prstGeom prst="rect">
            <a:avLst/>
          </a:prstGeom>
        </p:spPr>
        <p:txBody>
          <a:bodyPr anchor="t" rtlCol="false" tIns="0" lIns="0" bIns="0" rIns="0">
            <a:spAutoFit/>
          </a:bodyPr>
          <a:lstStyle/>
          <a:p>
            <a:pPr algn="l">
              <a:lnSpc>
                <a:spcPts val="6600"/>
              </a:lnSpc>
            </a:pPr>
            <a:r>
              <a:rPr lang="en-US" sz="6000">
                <a:solidFill>
                  <a:srgbClr val="FFFFFF"/>
                </a:solidFill>
                <a:latin typeface="Arimo Bold"/>
              </a:rPr>
              <a:t>Patient functional requirement :-</a:t>
            </a:r>
          </a:p>
        </p:txBody>
      </p:sp>
      <p:sp>
        <p:nvSpPr>
          <p:cNvPr name="TextBox 6" id="6"/>
          <p:cNvSpPr txBox="true"/>
          <p:nvPr/>
        </p:nvSpPr>
        <p:spPr>
          <a:xfrm rot="0">
            <a:off x="1715150" y="1807553"/>
            <a:ext cx="16317164" cy="7851058"/>
          </a:xfrm>
          <a:prstGeom prst="rect">
            <a:avLst/>
          </a:prstGeom>
        </p:spPr>
        <p:txBody>
          <a:bodyPr anchor="t" rtlCol="false" tIns="0" lIns="0" bIns="0" rIns="0">
            <a:spAutoFit/>
          </a:bodyPr>
          <a:lstStyle/>
          <a:p>
            <a:pPr algn="just">
              <a:lnSpc>
                <a:spcPts val="5639"/>
              </a:lnSpc>
            </a:pPr>
            <a:r>
              <a:rPr lang="en-US" sz="4028">
                <a:solidFill>
                  <a:srgbClr val="FFFFFF"/>
                </a:solidFill>
                <a:latin typeface="Arimo"/>
              </a:rPr>
              <a:t>The system allows patient login by using basic information about him, like as name, age, email, governorate and Marital status.</a:t>
            </a:r>
          </a:p>
          <a:p>
            <a:pPr algn="just">
              <a:lnSpc>
                <a:spcPts val="5639"/>
              </a:lnSpc>
            </a:pPr>
            <a:r>
              <a:rPr lang="en-US" sz="4028">
                <a:solidFill>
                  <a:srgbClr val="FFFFFF"/>
                </a:solidFill>
                <a:latin typeface="Arimo"/>
              </a:rPr>
              <a:t>.  The system allows all users to use a library that contains a variety of music that helps them relax.</a:t>
            </a:r>
          </a:p>
          <a:p>
            <a:pPr algn="just">
              <a:lnSpc>
                <a:spcPts val="5639"/>
              </a:lnSpc>
            </a:pPr>
            <a:r>
              <a:rPr lang="en-US" sz="4028">
                <a:solidFill>
                  <a:srgbClr val="FFFFFF"/>
                </a:solidFill>
                <a:latin typeface="Arimo"/>
              </a:rPr>
              <a:t>.The system allows all users to use a library containing a collection of different books that help provide psychological comfort.</a:t>
            </a:r>
          </a:p>
          <a:p>
            <a:pPr algn="just">
              <a:lnSpc>
                <a:spcPts val="5639"/>
              </a:lnSpc>
            </a:pPr>
            <a:r>
              <a:rPr lang="en-US" sz="4028">
                <a:solidFill>
                  <a:srgbClr val="FFFFFF"/>
                </a:solidFill>
                <a:latin typeface="Arimo"/>
              </a:rPr>
              <a:t>.The system allows all users to help them improve and organize their diet by distributing it in a healthy manner throughout the day in addition to suggesting different healthy meals.</a:t>
            </a:r>
          </a:p>
          <a:p>
            <a:pPr algn="just">
              <a:lnSpc>
                <a:spcPts val="5639"/>
              </a:lnSpc>
              <a:spcBef>
                <a:spcPct val="0"/>
              </a:spcBef>
            </a:pPr>
            <a:r>
              <a:rPr lang="en-US" sz="4028">
                <a:solidFill>
                  <a:srgbClr val="FFFFFF"/>
                </a:solidFill>
                <a:latin typeface="Arimo"/>
              </a:rPr>
              <a:t>.The system allows all users to help them enter conversations with various doctors and take instructions through chat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2436817" cy="10435018"/>
            <a:chOff x="0" y="0"/>
            <a:chExt cx="3249090" cy="13913357"/>
          </a:xfrm>
        </p:grpSpPr>
        <p:pic>
          <p:nvPicPr>
            <p:cNvPr name="Picture 4" id="4"/>
            <p:cNvPicPr>
              <a:picLocks noChangeAspect="true"/>
            </p:cNvPicPr>
            <p:nvPr/>
          </p:nvPicPr>
          <p:blipFill>
            <a:blip r:embed="rId3"/>
            <a:srcRect l="42220" t="0" r="42220" b="0"/>
            <a:stretch>
              <a:fillRect/>
            </a:stretch>
          </p:blipFill>
          <p:spPr>
            <a:xfrm flipH="false" flipV="false">
              <a:off x="0" y="0"/>
              <a:ext cx="3249090" cy="13913357"/>
            </a:xfrm>
            <a:prstGeom prst="rect">
              <a:avLst/>
            </a:prstGeom>
          </p:spPr>
        </p:pic>
      </p:grpSp>
      <p:sp>
        <p:nvSpPr>
          <p:cNvPr name="TextBox 5" id="5"/>
          <p:cNvSpPr txBox="true"/>
          <p:nvPr/>
        </p:nvSpPr>
        <p:spPr>
          <a:xfrm rot="0">
            <a:off x="3087734" y="590355"/>
            <a:ext cx="11728585" cy="885825"/>
          </a:xfrm>
          <a:prstGeom prst="rect">
            <a:avLst/>
          </a:prstGeom>
        </p:spPr>
        <p:txBody>
          <a:bodyPr anchor="t" rtlCol="false" tIns="0" lIns="0" bIns="0" rIns="0">
            <a:spAutoFit/>
          </a:bodyPr>
          <a:lstStyle/>
          <a:p>
            <a:pPr algn="l">
              <a:lnSpc>
                <a:spcPts val="6600"/>
              </a:lnSpc>
            </a:pPr>
            <a:r>
              <a:rPr lang="en-US" sz="6000">
                <a:solidFill>
                  <a:srgbClr val="FFFFFF"/>
                </a:solidFill>
                <a:latin typeface="Arimo Bold"/>
              </a:rPr>
              <a:t>Doctor functional requirement:</a:t>
            </a:r>
          </a:p>
        </p:txBody>
      </p:sp>
      <p:sp>
        <p:nvSpPr>
          <p:cNvPr name="TextBox 6" id="6"/>
          <p:cNvSpPr txBox="true"/>
          <p:nvPr/>
        </p:nvSpPr>
        <p:spPr>
          <a:xfrm rot="0">
            <a:off x="2760689" y="1409505"/>
            <a:ext cx="15311438" cy="8496065"/>
          </a:xfrm>
          <a:prstGeom prst="rect">
            <a:avLst/>
          </a:prstGeom>
        </p:spPr>
        <p:txBody>
          <a:bodyPr anchor="t" rtlCol="false" tIns="0" lIns="0" bIns="0" rIns="0">
            <a:spAutoFit/>
          </a:bodyPr>
          <a:lstStyle/>
          <a:p>
            <a:pPr algn="l">
              <a:lnSpc>
                <a:spcPts val="4737"/>
              </a:lnSpc>
            </a:pPr>
          </a:p>
          <a:p>
            <a:pPr algn="l">
              <a:lnSpc>
                <a:spcPts val="7257"/>
              </a:lnSpc>
            </a:pPr>
            <a:r>
              <a:rPr lang="en-US" sz="5184">
                <a:solidFill>
                  <a:srgbClr val="FFFFFF"/>
                </a:solidFill>
                <a:latin typeface="Now"/>
              </a:rPr>
              <a:t>.The system allows doctors login by using basic information about him, like as name, age, email</a:t>
            </a:r>
          </a:p>
          <a:p>
            <a:pPr algn="l">
              <a:lnSpc>
                <a:spcPts val="7257"/>
              </a:lnSpc>
            </a:pPr>
            <a:r>
              <a:rPr lang="en-US" sz="5184">
                <a:solidFill>
                  <a:srgbClr val="FFFFFF"/>
                </a:solidFill>
                <a:latin typeface="Now"/>
              </a:rPr>
              <a:t>.The system allows the doctor to receive inquiries from patients individually</a:t>
            </a:r>
          </a:p>
          <a:p>
            <a:pPr algn="l">
              <a:lnSpc>
                <a:spcPts val="7257"/>
              </a:lnSpc>
            </a:pPr>
            <a:r>
              <a:rPr lang="en-US" sz="5184">
                <a:solidFill>
                  <a:srgbClr val="FFFFFF"/>
                </a:solidFill>
                <a:latin typeface="Now"/>
              </a:rPr>
              <a:t>.The system allows the doctor to receive inquiries received from patients individually and respond to them in the form of chat conversations.</a:t>
            </a:r>
          </a:p>
          <a:p>
            <a:pPr algn="l">
              <a:lnSpc>
                <a:spcPts val="4737"/>
              </a:lnSpc>
            </a:pPr>
          </a:p>
        </p:txBody>
      </p:sp>
      <p:grpSp>
        <p:nvGrpSpPr>
          <p:cNvPr name="Group 7" id="7"/>
          <p:cNvGrpSpPr/>
          <p:nvPr/>
        </p:nvGrpSpPr>
        <p:grpSpPr>
          <a:xfrm rot="0">
            <a:off x="-81941" y="0"/>
            <a:ext cx="2436817" cy="10435018"/>
            <a:chOff x="0" y="0"/>
            <a:chExt cx="3249090" cy="13913357"/>
          </a:xfrm>
        </p:grpSpPr>
        <p:pic>
          <p:nvPicPr>
            <p:cNvPr name="Picture 8" id="8"/>
            <p:cNvPicPr>
              <a:picLocks noChangeAspect="true"/>
            </p:cNvPicPr>
            <p:nvPr/>
          </p:nvPicPr>
          <p:blipFill>
            <a:blip r:embed="rId4"/>
            <a:srcRect l="26055" t="0" r="58376" b="0"/>
            <a:stretch>
              <a:fillRect/>
            </a:stretch>
          </p:blipFill>
          <p:spPr>
            <a:xfrm flipH="false" flipV="false">
              <a:off x="0" y="0"/>
              <a:ext cx="3249090" cy="13913357"/>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566124" y="146708"/>
            <a:ext cx="12455190" cy="9993584"/>
          </a:xfrm>
          <a:custGeom>
            <a:avLst/>
            <a:gdLst/>
            <a:ahLst/>
            <a:cxnLst/>
            <a:rect r="r" b="b" t="t" l="l"/>
            <a:pathLst>
              <a:path h="9993584" w="12455190">
                <a:moveTo>
                  <a:pt x="0" y="0"/>
                </a:moveTo>
                <a:lnTo>
                  <a:pt x="12455190" y="0"/>
                </a:lnTo>
                <a:lnTo>
                  <a:pt x="12455190" y="9993584"/>
                </a:lnTo>
                <a:lnTo>
                  <a:pt x="0" y="9993584"/>
                </a:lnTo>
                <a:lnTo>
                  <a:pt x="0" y="0"/>
                </a:lnTo>
                <a:close/>
              </a:path>
            </a:pathLst>
          </a:custGeom>
          <a:blipFill>
            <a:blip r:embed="rId3"/>
            <a:stretch>
              <a:fillRect l="0" t="0" r="0" b="0"/>
            </a:stretch>
          </a:blipFill>
        </p:spPr>
      </p:sp>
      <p:sp>
        <p:nvSpPr>
          <p:cNvPr name="TextBox 4" id="4"/>
          <p:cNvSpPr txBox="true"/>
          <p:nvPr/>
        </p:nvSpPr>
        <p:spPr>
          <a:xfrm rot="0">
            <a:off x="2060929" y="9172575"/>
            <a:ext cx="7357147" cy="762272"/>
          </a:xfrm>
          <a:prstGeom prst="rect">
            <a:avLst/>
          </a:prstGeom>
        </p:spPr>
        <p:txBody>
          <a:bodyPr anchor="t" rtlCol="false" tIns="0" lIns="0" bIns="0" rIns="0">
            <a:spAutoFit/>
          </a:bodyPr>
          <a:lstStyle/>
          <a:p>
            <a:pPr algn="ctr">
              <a:lnSpc>
                <a:spcPts val="6285"/>
              </a:lnSpc>
              <a:spcBef>
                <a:spcPct val="0"/>
              </a:spcBef>
            </a:pPr>
            <a:r>
              <a:rPr lang="en-US" sz="4489">
                <a:solidFill>
                  <a:srgbClr val="000000"/>
                </a:solidFill>
                <a:latin typeface="Canva Sans Bold"/>
              </a:rPr>
              <a:t>4.3 Data flow diagram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894614" y="180051"/>
            <a:ext cx="11688025" cy="9926898"/>
          </a:xfrm>
          <a:custGeom>
            <a:avLst/>
            <a:gdLst/>
            <a:ahLst/>
            <a:cxnLst/>
            <a:rect r="r" b="b" t="t" l="l"/>
            <a:pathLst>
              <a:path h="9926898" w="11688025">
                <a:moveTo>
                  <a:pt x="0" y="0"/>
                </a:moveTo>
                <a:lnTo>
                  <a:pt x="11688024" y="0"/>
                </a:lnTo>
                <a:lnTo>
                  <a:pt x="11688024" y="9926898"/>
                </a:lnTo>
                <a:lnTo>
                  <a:pt x="0" y="9926898"/>
                </a:lnTo>
                <a:lnTo>
                  <a:pt x="0" y="0"/>
                </a:lnTo>
                <a:close/>
              </a:path>
            </a:pathLst>
          </a:custGeom>
          <a:blipFill>
            <a:blip r:embed="rId3"/>
            <a:stretch>
              <a:fillRect l="0" t="-303" r="-541" b="-303"/>
            </a:stretch>
          </a:blipFill>
        </p:spPr>
      </p:sp>
      <p:sp>
        <p:nvSpPr>
          <p:cNvPr name="TextBox 4" id="4"/>
          <p:cNvSpPr txBox="true"/>
          <p:nvPr/>
        </p:nvSpPr>
        <p:spPr>
          <a:xfrm rot="0">
            <a:off x="-91388" y="1340841"/>
            <a:ext cx="4223852" cy="1889705"/>
          </a:xfrm>
          <a:prstGeom prst="rect">
            <a:avLst/>
          </a:prstGeom>
        </p:spPr>
        <p:txBody>
          <a:bodyPr anchor="t" rtlCol="false" tIns="0" lIns="0" bIns="0" rIns="0">
            <a:spAutoFit/>
          </a:bodyPr>
          <a:lstStyle/>
          <a:p>
            <a:pPr algn="ctr">
              <a:lnSpc>
                <a:spcPts val="5043"/>
              </a:lnSpc>
              <a:spcBef>
                <a:spcPct val="0"/>
              </a:spcBef>
            </a:pPr>
            <a:r>
              <a:rPr lang="en-US" sz="3602">
                <a:solidFill>
                  <a:srgbClr val="FFFFFF"/>
                </a:solidFill>
                <a:latin typeface="Canva Sans Bold"/>
              </a:rPr>
              <a:t>4.4 Entity relationship diagram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520971" y="83119"/>
            <a:ext cx="9900147" cy="10120763"/>
          </a:xfrm>
          <a:custGeom>
            <a:avLst/>
            <a:gdLst/>
            <a:ahLst/>
            <a:cxnLst/>
            <a:rect r="r" b="b" t="t" l="l"/>
            <a:pathLst>
              <a:path h="10120763" w="9900147">
                <a:moveTo>
                  <a:pt x="0" y="0"/>
                </a:moveTo>
                <a:lnTo>
                  <a:pt x="9900147" y="0"/>
                </a:lnTo>
                <a:lnTo>
                  <a:pt x="9900147" y="10120762"/>
                </a:lnTo>
                <a:lnTo>
                  <a:pt x="0" y="10120762"/>
                </a:lnTo>
                <a:lnTo>
                  <a:pt x="0" y="0"/>
                </a:lnTo>
                <a:close/>
              </a:path>
            </a:pathLst>
          </a:custGeom>
          <a:blipFill>
            <a:blip r:embed="rId3"/>
            <a:stretch>
              <a:fillRect l="0" t="0" r="0" b="0"/>
            </a:stretch>
          </a:blipFill>
        </p:spPr>
      </p:sp>
      <p:sp>
        <p:nvSpPr>
          <p:cNvPr name="TextBox 4" id="4"/>
          <p:cNvSpPr txBox="true"/>
          <p:nvPr/>
        </p:nvSpPr>
        <p:spPr>
          <a:xfrm rot="0">
            <a:off x="8532882" y="8227795"/>
            <a:ext cx="6752256" cy="1552847"/>
          </a:xfrm>
          <a:prstGeom prst="rect">
            <a:avLst/>
          </a:prstGeom>
        </p:spPr>
        <p:txBody>
          <a:bodyPr anchor="t" rtlCol="false" tIns="0" lIns="0" bIns="0" rIns="0">
            <a:spAutoFit/>
          </a:bodyPr>
          <a:lstStyle/>
          <a:p>
            <a:pPr algn="ctr">
              <a:lnSpc>
                <a:spcPts val="6285"/>
              </a:lnSpc>
              <a:spcBef>
                <a:spcPct val="0"/>
              </a:spcBef>
            </a:pPr>
            <a:r>
              <a:rPr lang="en-US" sz="4489">
                <a:solidFill>
                  <a:srgbClr val="000000"/>
                </a:solidFill>
                <a:latin typeface="Canva Sans Bold"/>
              </a:rPr>
              <a:t>4.6 UML Activity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748314" y="466958"/>
            <a:ext cx="14791372" cy="9353084"/>
          </a:xfrm>
          <a:custGeom>
            <a:avLst/>
            <a:gdLst/>
            <a:ahLst/>
            <a:cxnLst/>
            <a:rect r="r" b="b" t="t" l="l"/>
            <a:pathLst>
              <a:path h="9353084" w="14791372">
                <a:moveTo>
                  <a:pt x="0" y="0"/>
                </a:moveTo>
                <a:lnTo>
                  <a:pt x="14791372" y="0"/>
                </a:lnTo>
                <a:lnTo>
                  <a:pt x="14791372" y="9353084"/>
                </a:lnTo>
                <a:lnTo>
                  <a:pt x="0" y="9353084"/>
                </a:lnTo>
                <a:lnTo>
                  <a:pt x="0" y="0"/>
                </a:lnTo>
                <a:close/>
              </a:path>
            </a:pathLst>
          </a:custGeom>
          <a:blipFill>
            <a:blip r:embed="rId3"/>
            <a:stretch>
              <a:fillRect l="0" t="0" r="0" b="0"/>
            </a:stretch>
          </a:blipFill>
        </p:spPr>
      </p:sp>
      <p:sp>
        <p:nvSpPr>
          <p:cNvPr name="TextBox 4" id="4"/>
          <p:cNvSpPr txBox="true"/>
          <p:nvPr/>
        </p:nvSpPr>
        <p:spPr>
          <a:xfrm rot="0">
            <a:off x="5309315" y="8257526"/>
            <a:ext cx="7179915" cy="762272"/>
          </a:xfrm>
          <a:prstGeom prst="rect">
            <a:avLst/>
          </a:prstGeom>
        </p:spPr>
        <p:txBody>
          <a:bodyPr anchor="t" rtlCol="false" tIns="0" lIns="0" bIns="0" rIns="0">
            <a:spAutoFit/>
          </a:bodyPr>
          <a:lstStyle/>
          <a:p>
            <a:pPr algn="ctr">
              <a:lnSpc>
                <a:spcPts val="6285"/>
              </a:lnSpc>
              <a:spcBef>
                <a:spcPct val="0"/>
              </a:spcBef>
            </a:pPr>
            <a:r>
              <a:rPr lang="en-US" sz="4489">
                <a:solidFill>
                  <a:srgbClr val="000000"/>
                </a:solidFill>
                <a:latin typeface="Canva Sans Bold"/>
              </a:rPr>
              <a:t>4.5 UML use case diagram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34277"/>
            <a:ext cx="16927528" cy="8771378"/>
          </a:xfrm>
          <a:custGeom>
            <a:avLst/>
            <a:gdLst/>
            <a:ahLst/>
            <a:cxnLst/>
            <a:rect r="r" b="b" t="t" l="l"/>
            <a:pathLst>
              <a:path h="8771378" w="16927528">
                <a:moveTo>
                  <a:pt x="0" y="0"/>
                </a:moveTo>
                <a:lnTo>
                  <a:pt x="16927528" y="0"/>
                </a:lnTo>
                <a:lnTo>
                  <a:pt x="16927528" y="8771377"/>
                </a:lnTo>
                <a:lnTo>
                  <a:pt x="0" y="8771377"/>
                </a:lnTo>
                <a:lnTo>
                  <a:pt x="0" y="0"/>
                </a:lnTo>
                <a:close/>
              </a:path>
            </a:pathLst>
          </a:custGeom>
          <a:blipFill>
            <a:blip r:embed="rId3"/>
            <a:stretch>
              <a:fillRect l="0" t="0" r="0" b="0"/>
            </a:stretch>
          </a:blipFill>
        </p:spPr>
      </p:sp>
      <p:sp>
        <p:nvSpPr>
          <p:cNvPr name="TextBox 4" id="4"/>
          <p:cNvSpPr txBox="true"/>
          <p:nvPr/>
        </p:nvSpPr>
        <p:spPr>
          <a:xfrm rot="0">
            <a:off x="5387876" y="8496028"/>
            <a:ext cx="8969082" cy="762272"/>
          </a:xfrm>
          <a:prstGeom prst="rect">
            <a:avLst/>
          </a:prstGeom>
        </p:spPr>
        <p:txBody>
          <a:bodyPr anchor="t" rtlCol="false" tIns="0" lIns="0" bIns="0" rIns="0">
            <a:spAutoFit/>
          </a:bodyPr>
          <a:lstStyle/>
          <a:p>
            <a:pPr algn="ctr">
              <a:lnSpc>
                <a:spcPts val="6285"/>
              </a:lnSpc>
              <a:spcBef>
                <a:spcPct val="0"/>
              </a:spcBef>
            </a:pPr>
            <a:r>
              <a:rPr lang="en-US" sz="4489">
                <a:solidFill>
                  <a:srgbClr val="000000"/>
                </a:solidFill>
                <a:latin typeface="Canva Sans Bold"/>
              </a:rPr>
              <a:t>4.7 UML Sequence diagram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701250" y="-1170684"/>
            <a:ext cx="3402500" cy="3006572"/>
          </a:xfrm>
          <a:custGeom>
            <a:avLst/>
            <a:gdLst/>
            <a:ahLst/>
            <a:cxnLst/>
            <a:rect r="r" b="b" t="t" l="l"/>
            <a:pathLst>
              <a:path h="3006572" w="3402500">
                <a:moveTo>
                  <a:pt x="0" y="0"/>
                </a:moveTo>
                <a:lnTo>
                  <a:pt x="3402500" y="0"/>
                </a:lnTo>
                <a:lnTo>
                  <a:pt x="3402500" y="3006573"/>
                </a:lnTo>
                <a:lnTo>
                  <a:pt x="0" y="30065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7622">
            <a:off x="15839248" y="7911485"/>
            <a:ext cx="1709996" cy="1669578"/>
          </a:xfrm>
          <a:custGeom>
            <a:avLst/>
            <a:gdLst/>
            <a:ahLst/>
            <a:cxnLst/>
            <a:rect r="r" b="b" t="t" l="l"/>
            <a:pathLst>
              <a:path h="1669578" w="1709996">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595883" y="3860760"/>
            <a:ext cx="17098390"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11457626" y="184110"/>
            <a:ext cx="5236620" cy="2545364"/>
            <a:chOff x="0" y="0"/>
            <a:chExt cx="1379192" cy="670384"/>
          </a:xfrm>
        </p:grpSpPr>
        <p:sp>
          <p:nvSpPr>
            <p:cNvPr name="Freeform 7" id="7"/>
            <p:cNvSpPr/>
            <p:nvPr/>
          </p:nvSpPr>
          <p:spPr>
            <a:xfrm flipH="false" flipV="false" rot="0">
              <a:off x="0" y="0"/>
              <a:ext cx="1379192" cy="670384"/>
            </a:xfrm>
            <a:custGeom>
              <a:avLst/>
              <a:gdLst/>
              <a:ahLst/>
              <a:cxnLst/>
              <a:rect r="r" b="b" t="t" l="l"/>
              <a:pathLst>
                <a:path h="670384" w="1379192">
                  <a:moveTo>
                    <a:pt x="0" y="0"/>
                  </a:moveTo>
                  <a:lnTo>
                    <a:pt x="1379192" y="0"/>
                  </a:lnTo>
                  <a:lnTo>
                    <a:pt x="1379192" y="670384"/>
                  </a:lnTo>
                  <a:lnTo>
                    <a:pt x="0" y="670384"/>
                  </a:lnTo>
                  <a:close/>
                </a:path>
              </a:pathLst>
            </a:custGeom>
            <a:solidFill>
              <a:srgbClr val="FFFFFF"/>
            </a:solidFill>
          </p:spPr>
        </p:sp>
        <p:sp>
          <p:nvSpPr>
            <p:cNvPr name="TextBox 8" id="8"/>
            <p:cNvSpPr txBox="true"/>
            <p:nvPr/>
          </p:nvSpPr>
          <p:spPr>
            <a:xfrm>
              <a:off x="0" y="-38100"/>
              <a:ext cx="1379192" cy="708484"/>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262002" y="240721"/>
            <a:ext cx="5216147" cy="2432142"/>
          </a:xfrm>
          <a:custGeom>
            <a:avLst/>
            <a:gdLst/>
            <a:ahLst/>
            <a:cxnLst/>
            <a:rect r="r" b="b" t="t" l="l"/>
            <a:pathLst>
              <a:path h="2432142" w="5216147">
                <a:moveTo>
                  <a:pt x="0" y="0"/>
                </a:moveTo>
                <a:lnTo>
                  <a:pt x="5216146" y="0"/>
                </a:lnTo>
                <a:lnTo>
                  <a:pt x="5216146" y="2432142"/>
                </a:lnTo>
                <a:lnTo>
                  <a:pt x="0" y="2432142"/>
                </a:lnTo>
                <a:lnTo>
                  <a:pt x="0" y="0"/>
                </a:lnTo>
                <a:close/>
              </a:path>
            </a:pathLst>
          </a:custGeom>
          <a:blipFill>
            <a:blip r:embed="rId7"/>
            <a:stretch>
              <a:fillRect l="0" t="-23063" r="0" b="-20075"/>
            </a:stretch>
          </a:blipFill>
        </p:spPr>
      </p:sp>
      <p:sp>
        <p:nvSpPr>
          <p:cNvPr name="TextBox 10" id="10"/>
          <p:cNvSpPr txBox="true"/>
          <p:nvPr/>
        </p:nvSpPr>
        <p:spPr>
          <a:xfrm rot="0">
            <a:off x="1451071" y="1940664"/>
            <a:ext cx="6531705" cy="816961"/>
          </a:xfrm>
          <a:prstGeom prst="rect">
            <a:avLst/>
          </a:prstGeom>
        </p:spPr>
        <p:txBody>
          <a:bodyPr anchor="t" rtlCol="false" tIns="0" lIns="0" bIns="0" rIns="0">
            <a:spAutoFit/>
          </a:bodyPr>
          <a:lstStyle/>
          <a:p>
            <a:pPr algn="ctr" marL="1044881" indent="-522440" lvl="1">
              <a:lnSpc>
                <a:spcPts val="6775"/>
              </a:lnSpc>
              <a:buFont typeface="Arial"/>
              <a:buChar char="•"/>
            </a:pPr>
            <a:r>
              <a:rPr lang="en-US" sz="4839">
                <a:solidFill>
                  <a:srgbClr val="FFFFFF"/>
                </a:solidFill>
                <a:latin typeface="Canva Sans"/>
              </a:rPr>
              <a:t>Prof: Amira Idrees</a:t>
            </a:r>
          </a:p>
        </p:txBody>
      </p:sp>
      <p:sp>
        <p:nvSpPr>
          <p:cNvPr name="TextBox 11" id="11"/>
          <p:cNvSpPr txBox="true"/>
          <p:nvPr/>
        </p:nvSpPr>
        <p:spPr>
          <a:xfrm rot="0">
            <a:off x="1451071" y="224894"/>
            <a:ext cx="6667102"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rPr>
              <a:t>SUPERVISED BY :</a:t>
            </a:r>
          </a:p>
        </p:txBody>
      </p:sp>
      <p:sp>
        <p:nvSpPr>
          <p:cNvPr name="TextBox 12" id="12"/>
          <p:cNvSpPr txBox="true"/>
          <p:nvPr/>
        </p:nvSpPr>
        <p:spPr>
          <a:xfrm rot="0">
            <a:off x="8402930" y="2834249"/>
            <a:ext cx="9479278" cy="816961"/>
          </a:xfrm>
          <a:prstGeom prst="rect">
            <a:avLst/>
          </a:prstGeom>
        </p:spPr>
        <p:txBody>
          <a:bodyPr anchor="t" rtlCol="false" tIns="0" lIns="0" bIns="0" rIns="0">
            <a:spAutoFit/>
          </a:bodyPr>
          <a:lstStyle/>
          <a:p>
            <a:pPr algn="ctr" marL="1044881" indent="-522440" lvl="1">
              <a:lnSpc>
                <a:spcPts val="6775"/>
              </a:lnSpc>
              <a:buFont typeface="Arial"/>
              <a:buChar char="•"/>
            </a:pPr>
            <a:r>
              <a:rPr lang="en-US" sz="4839">
                <a:solidFill>
                  <a:srgbClr val="FFFFFF"/>
                </a:solidFill>
                <a:latin typeface="Canva Sans"/>
              </a:rPr>
              <a:t>ENG/ NORHAN KHASHABA</a:t>
            </a:r>
          </a:p>
        </p:txBody>
      </p:sp>
      <p:sp>
        <p:nvSpPr>
          <p:cNvPr name="TextBox 13" id="13"/>
          <p:cNvSpPr txBox="true"/>
          <p:nvPr/>
        </p:nvSpPr>
        <p:spPr>
          <a:xfrm rot="0">
            <a:off x="8116424" y="3952075"/>
            <a:ext cx="2972579" cy="906145"/>
          </a:xfrm>
          <a:prstGeom prst="rect">
            <a:avLst/>
          </a:prstGeom>
        </p:spPr>
        <p:txBody>
          <a:bodyPr anchor="t" rtlCol="false" tIns="0" lIns="0" bIns="0" rIns="0">
            <a:spAutoFit/>
          </a:bodyPr>
          <a:lstStyle/>
          <a:p>
            <a:pPr algn="ctr">
              <a:lnSpc>
                <a:spcPts val="7279"/>
              </a:lnSpc>
            </a:pPr>
            <a:r>
              <a:rPr lang="en-US" sz="5199">
                <a:solidFill>
                  <a:srgbClr val="FFFFFF"/>
                </a:solidFill>
                <a:latin typeface="Arimo Bold"/>
              </a:rPr>
              <a:t>TEAM</a:t>
            </a:r>
          </a:p>
        </p:txBody>
      </p:sp>
      <p:sp>
        <p:nvSpPr>
          <p:cNvPr name="TextBox 14" id="14"/>
          <p:cNvSpPr txBox="true"/>
          <p:nvPr/>
        </p:nvSpPr>
        <p:spPr>
          <a:xfrm rot="0">
            <a:off x="0" y="4886325"/>
            <a:ext cx="13870075"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1 - ANAS MAHMOUD MOHAMED       (20-00668)</a:t>
            </a:r>
          </a:p>
        </p:txBody>
      </p:sp>
      <p:sp>
        <p:nvSpPr>
          <p:cNvPr name="TextBox 15" id="15"/>
          <p:cNvSpPr txBox="true"/>
          <p:nvPr/>
        </p:nvSpPr>
        <p:spPr>
          <a:xfrm rot="0">
            <a:off x="0" y="5590540"/>
            <a:ext cx="15125523"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2 - MOSTAFA MOHAMED SHAWKY GAD       (20-01693)</a:t>
            </a:r>
          </a:p>
        </p:txBody>
      </p:sp>
      <p:sp>
        <p:nvSpPr>
          <p:cNvPr name="TextBox 16" id="16"/>
          <p:cNvSpPr txBox="true"/>
          <p:nvPr/>
        </p:nvSpPr>
        <p:spPr>
          <a:xfrm rot="0">
            <a:off x="0" y="6294755"/>
            <a:ext cx="14798015"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3 - ABDALLAH SALAH ABDELKAREEM       (20-00539)</a:t>
            </a:r>
          </a:p>
        </p:txBody>
      </p:sp>
      <p:sp>
        <p:nvSpPr>
          <p:cNvPr name="TextBox 17" id="17"/>
          <p:cNvSpPr txBox="true"/>
          <p:nvPr/>
        </p:nvSpPr>
        <p:spPr>
          <a:xfrm rot="0">
            <a:off x="0" y="7075170"/>
            <a:ext cx="13679029"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4 - ADHAM ALLA  ABDELAZZEEM       (20-01203)</a:t>
            </a:r>
          </a:p>
        </p:txBody>
      </p:sp>
      <p:sp>
        <p:nvSpPr>
          <p:cNvPr name="TextBox 18" id="18"/>
          <p:cNvSpPr txBox="true"/>
          <p:nvPr/>
        </p:nvSpPr>
        <p:spPr>
          <a:xfrm rot="0">
            <a:off x="0" y="7874635"/>
            <a:ext cx="13679029"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5 - MARCO MILAD  MANKARUIOS      (20-00023)</a:t>
            </a:r>
          </a:p>
        </p:txBody>
      </p:sp>
      <p:sp>
        <p:nvSpPr>
          <p:cNvPr name="TextBox 19" id="19"/>
          <p:cNvSpPr txBox="true"/>
          <p:nvPr/>
        </p:nvSpPr>
        <p:spPr>
          <a:xfrm rot="0">
            <a:off x="0" y="8578850"/>
            <a:ext cx="14629133"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6 - MARWAN HESHAM ABDELMONEM      (20-01319)</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112917" y="810711"/>
            <a:ext cx="14867757" cy="8447589"/>
          </a:xfrm>
          <a:custGeom>
            <a:avLst/>
            <a:gdLst/>
            <a:ahLst/>
            <a:cxnLst/>
            <a:rect r="r" b="b" t="t" l="l"/>
            <a:pathLst>
              <a:path h="8447589" w="14867757">
                <a:moveTo>
                  <a:pt x="0" y="0"/>
                </a:moveTo>
                <a:lnTo>
                  <a:pt x="14867757" y="0"/>
                </a:lnTo>
                <a:lnTo>
                  <a:pt x="14867757" y="8447589"/>
                </a:lnTo>
                <a:lnTo>
                  <a:pt x="0" y="8447589"/>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TOOLS</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46768" y="166954"/>
            <a:ext cx="17437688" cy="10120046"/>
          </a:xfrm>
          <a:prstGeom prst="rect">
            <a:avLst/>
          </a:prstGeom>
        </p:spPr>
        <p:txBody>
          <a:bodyPr anchor="t" rtlCol="false" tIns="0" lIns="0" bIns="0" rIns="0">
            <a:spAutoFit/>
          </a:bodyPr>
          <a:lstStyle/>
          <a:p>
            <a:pPr algn="just">
              <a:lnSpc>
                <a:spcPts val="9517"/>
              </a:lnSpc>
            </a:pPr>
            <a:r>
              <a:rPr lang="en-US" sz="6797">
                <a:solidFill>
                  <a:srgbClr val="FFFFFF"/>
                </a:solidFill>
                <a:latin typeface="Arimo"/>
              </a:rPr>
              <a:t>Platforms:</a:t>
            </a:r>
          </a:p>
          <a:p>
            <a:pPr algn="just">
              <a:lnSpc>
                <a:spcPts val="7837"/>
              </a:lnSpc>
            </a:pPr>
            <a:r>
              <a:rPr lang="en-US" sz="5598">
                <a:solidFill>
                  <a:srgbClr val="FFFFFF"/>
                </a:solidFill>
                <a:latin typeface="Arimo"/>
              </a:rPr>
              <a:t> Android Studio, Adobe XD.</a:t>
            </a:r>
          </a:p>
          <a:p>
            <a:pPr algn="just">
              <a:lnSpc>
                <a:spcPts val="7837"/>
              </a:lnSpc>
            </a:pPr>
            <a:r>
              <a:rPr lang="en-US" sz="5598">
                <a:solidFill>
                  <a:srgbClr val="FFFFFF"/>
                </a:solidFill>
                <a:latin typeface="Arimo"/>
              </a:rPr>
              <a:t> Server side:</a:t>
            </a:r>
          </a:p>
          <a:p>
            <a:pPr algn="just">
              <a:lnSpc>
                <a:spcPts val="7837"/>
              </a:lnSpc>
            </a:pPr>
            <a:r>
              <a:rPr lang="en-US" sz="5598">
                <a:solidFill>
                  <a:srgbClr val="FFFFFF"/>
                </a:solidFill>
                <a:latin typeface="Arimo"/>
              </a:rPr>
              <a:t> Firebase. Databases: Firestore, Extenal Storage, Shared Preferences. </a:t>
            </a:r>
          </a:p>
          <a:p>
            <a:pPr algn="just">
              <a:lnSpc>
                <a:spcPts val="7837"/>
              </a:lnSpc>
            </a:pPr>
            <a:r>
              <a:rPr lang="en-US" sz="5598">
                <a:solidFill>
                  <a:srgbClr val="FFFFFF"/>
                </a:solidFill>
                <a:latin typeface="Arimo"/>
              </a:rPr>
              <a:t>Programming Languages: </a:t>
            </a:r>
          </a:p>
          <a:p>
            <a:pPr algn="just">
              <a:lnSpc>
                <a:spcPts val="7837"/>
              </a:lnSpc>
            </a:pPr>
            <a:r>
              <a:rPr lang="en-US" sz="5598">
                <a:solidFill>
                  <a:srgbClr val="FFFFFF"/>
                </a:solidFill>
                <a:latin typeface="Arimo"/>
              </a:rPr>
              <a:t>Kotlin, XML. Other Tools: MVVM, Coroutines, Firebase Store, Firebase Messaging, Notification, Retrofit, State Flow, PDF Viewer, View Binding, intuit</a:t>
            </a:r>
          </a:p>
          <a:p>
            <a:pPr algn="ctr">
              <a:lnSpc>
                <a:spcPts val="7837"/>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APPLICATION </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124334" y="1248715"/>
            <a:ext cx="9606633" cy="8684654"/>
          </a:xfrm>
          <a:custGeom>
            <a:avLst/>
            <a:gdLst/>
            <a:ahLst/>
            <a:cxnLst/>
            <a:rect r="r" b="b" t="t" l="l"/>
            <a:pathLst>
              <a:path h="8684654" w="9606633">
                <a:moveTo>
                  <a:pt x="0" y="0"/>
                </a:moveTo>
                <a:lnTo>
                  <a:pt x="9606634" y="0"/>
                </a:lnTo>
                <a:lnTo>
                  <a:pt x="9606634" y="8684654"/>
                </a:lnTo>
                <a:lnTo>
                  <a:pt x="0" y="8684654"/>
                </a:lnTo>
                <a:lnTo>
                  <a:pt x="0" y="0"/>
                </a:lnTo>
                <a:close/>
              </a:path>
            </a:pathLst>
          </a:custGeom>
          <a:blipFill>
            <a:blip r:embed="rId3"/>
            <a:stretch>
              <a:fillRect l="0" t="-189" r="0" b="0"/>
            </a:stretch>
          </a:blipFill>
        </p:spPr>
      </p:sp>
      <p:sp>
        <p:nvSpPr>
          <p:cNvPr name="TextBox 4" id="4"/>
          <p:cNvSpPr txBox="true"/>
          <p:nvPr/>
        </p:nvSpPr>
        <p:spPr>
          <a:xfrm rot="0">
            <a:off x="2207777" y="55005"/>
            <a:ext cx="13872446" cy="973695"/>
          </a:xfrm>
          <a:prstGeom prst="rect">
            <a:avLst/>
          </a:prstGeom>
        </p:spPr>
        <p:txBody>
          <a:bodyPr anchor="t" rtlCol="false" tIns="0" lIns="0" bIns="0" rIns="0">
            <a:spAutoFit/>
          </a:bodyPr>
          <a:lstStyle/>
          <a:p>
            <a:pPr algn="ctr">
              <a:lnSpc>
                <a:spcPts val="7756"/>
              </a:lnSpc>
              <a:spcBef>
                <a:spcPct val="0"/>
              </a:spcBef>
            </a:pPr>
            <a:r>
              <a:rPr lang="en-US" sz="5540">
                <a:solidFill>
                  <a:srgbClr val="FFFFFF"/>
                </a:solidFill>
                <a:latin typeface="Arimo"/>
              </a:rPr>
              <a:t>SPLASH SCREEN &amp; STORYBOARD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320125" y="447091"/>
            <a:ext cx="12875087" cy="9392817"/>
          </a:xfrm>
          <a:custGeom>
            <a:avLst/>
            <a:gdLst/>
            <a:ahLst/>
            <a:cxnLst/>
            <a:rect r="r" b="b" t="t" l="l"/>
            <a:pathLst>
              <a:path h="9392817" w="12875087">
                <a:moveTo>
                  <a:pt x="0" y="0"/>
                </a:moveTo>
                <a:lnTo>
                  <a:pt x="12875087" y="0"/>
                </a:lnTo>
                <a:lnTo>
                  <a:pt x="12875087" y="9392818"/>
                </a:lnTo>
                <a:lnTo>
                  <a:pt x="0" y="9392818"/>
                </a:lnTo>
                <a:lnTo>
                  <a:pt x="0" y="0"/>
                </a:lnTo>
                <a:close/>
              </a:path>
            </a:pathLst>
          </a:custGeom>
          <a:blipFill>
            <a:blip r:embed="rId3"/>
            <a:stretch>
              <a:fillRect l="0" t="0" r="-2377"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5946260" y="1595030"/>
            <a:ext cx="12139732" cy="8389388"/>
          </a:xfrm>
          <a:prstGeom prst="rect">
            <a:avLst/>
          </a:prstGeom>
        </p:spPr>
        <p:txBody>
          <a:bodyPr anchor="t" rtlCol="false" tIns="0" lIns="0" bIns="0" rIns="0">
            <a:spAutoFit/>
          </a:bodyPr>
          <a:lstStyle/>
          <a:p>
            <a:pPr algn="l">
              <a:lnSpc>
                <a:spcPts val="5539"/>
              </a:lnSpc>
            </a:pPr>
            <a:r>
              <a:rPr lang="en-US" sz="3956">
                <a:solidFill>
                  <a:srgbClr val="FFFFFF"/>
                </a:solidFill>
                <a:latin typeface="Arimo"/>
              </a:rPr>
              <a:t>The Home Page of our Android application serves as the central hub for all the features designed to help users combat insomnia and improve their overall well-being. The Home Page is intuitively organized into five main sections</a:t>
            </a:r>
          </a:p>
          <a:p>
            <a:pPr algn="l">
              <a:lnSpc>
                <a:spcPts val="5539"/>
              </a:lnSpc>
            </a:pPr>
          </a:p>
          <a:p>
            <a:pPr algn="l">
              <a:lnSpc>
                <a:spcPts val="5539"/>
              </a:lnSpc>
            </a:pPr>
            <a:r>
              <a:rPr lang="en-US" sz="3956">
                <a:solidFill>
                  <a:srgbClr val="FFFFFF"/>
                </a:solidFill>
                <a:latin typeface="Arimo"/>
              </a:rPr>
              <a:t>1.Library of Books</a:t>
            </a:r>
          </a:p>
          <a:p>
            <a:pPr algn="l">
              <a:lnSpc>
                <a:spcPts val="5539"/>
              </a:lnSpc>
            </a:pPr>
            <a:r>
              <a:rPr lang="en-US" sz="3956">
                <a:solidFill>
                  <a:srgbClr val="FFFFFF"/>
                </a:solidFill>
                <a:latin typeface="Arimo"/>
              </a:rPr>
              <a:t>2.Library of Songs for Relaxation</a:t>
            </a:r>
          </a:p>
          <a:p>
            <a:pPr algn="l">
              <a:lnSpc>
                <a:spcPts val="5539"/>
              </a:lnSpc>
            </a:pPr>
            <a:r>
              <a:rPr lang="en-US" sz="3956">
                <a:solidFill>
                  <a:srgbClr val="FFFFFF"/>
                </a:solidFill>
                <a:latin typeface="Arimo"/>
              </a:rPr>
              <a:t>3.Healthy Foods</a:t>
            </a:r>
          </a:p>
          <a:p>
            <a:pPr algn="l">
              <a:lnSpc>
                <a:spcPts val="5539"/>
              </a:lnSpc>
            </a:pPr>
            <a:r>
              <a:rPr lang="en-US" sz="3956">
                <a:solidFill>
                  <a:srgbClr val="FFFFFF"/>
                </a:solidFill>
                <a:latin typeface="Arimo"/>
              </a:rPr>
              <a:t>4.Ai Medical Consultant</a:t>
            </a:r>
          </a:p>
          <a:p>
            <a:pPr algn="l">
              <a:lnSpc>
                <a:spcPts val="5539"/>
              </a:lnSpc>
            </a:pPr>
            <a:r>
              <a:rPr lang="en-US" sz="3956">
                <a:solidFill>
                  <a:srgbClr val="FFFFFF"/>
                </a:solidFill>
                <a:latin typeface="Arimo"/>
              </a:rPr>
              <a:t>5.Chat with a Doctor</a:t>
            </a:r>
          </a:p>
          <a:p>
            <a:pPr algn="ctr">
              <a:lnSpc>
                <a:spcPts val="5539"/>
              </a:lnSpc>
              <a:spcBef>
                <a:spcPct val="0"/>
              </a:spcBef>
            </a:pPr>
          </a:p>
        </p:txBody>
      </p:sp>
      <p:sp>
        <p:nvSpPr>
          <p:cNvPr name="Freeform 4" id="4"/>
          <p:cNvSpPr/>
          <p:nvPr/>
        </p:nvSpPr>
        <p:spPr>
          <a:xfrm flipH="false" flipV="false" rot="0">
            <a:off x="298611" y="1028700"/>
            <a:ext cx="4817127" cy="8968542"/>
          </a:xfrm>
          <a:custGeom>
            <a:avLst/>
            <a:gdLst/>
            <a:ahLst/>
            <a:cxnLst/>
            <a:rect r="r" b="b" t="t" l="l"/>
            <a:pathLst>
              <a:path h="8968542" w="4817127">
                <a:moveTo>
                  <a:pt x="0" y="0"/>
                </a:moveTo>
                <a:lnTo>
                  <a:pt x="4817127" y="0"/>
                </a:lnTo>
                <a:lnTo>
                  <a:pt x="4817127" y="8968542"/>
                </a:lnTo>
                <a:lnTo>
                  <a:pt x="0" y="8968542"/>
                </a:lnTo>
                <a:lnTo>
                  <a:pt x="0" y="0"/>
                </a:lnTo>
                <a:close/>
              </a:path>
            </a:pathLst>
          </a:custGeom>
          <a:blipFill>
            <a:blip r:embed="rId3"/>
            <a:stretch>
              <a:fillRect l="-74063" t="0" r="-69743" b="0"/>
            </a:stretch>
          </a:blipFill>
        </p:spPr>
      </p:sp>
      <p:sp>
        <p:nvSpPr>
          <p:cNvPr name="TextBox 5" id="5"/>
          <p:cNvSpPr txBox="true"/>
          <p:nvPr/>
        </p:nvSpPr>
        <p:spPr>
          <a:xfrm rot="0">
            <a:off x="6677861" y="400508"/>
            <a:ext cx="6062067" cy="1113508"/>
          </a:xfrm>
          <a:prstGeom prst="rect">
            <a:avLst/>
          </a:prstGeom>
        </p:spPr>
        <p:txBody>
          <a:bodyPr anchor="t" rtlCol="false" tIns="0" lIns="0" bIns="0" rIns="0">
            <a:spAutoFit/>
          </a:bodyPr>
          <a:lstStyle/>
          <a:p>
            <a:pPr algn="ctr">
              <a:lnSpc>
                <a:spcPts val="8975"/>
              </a:lnSpc>
              <a:spcBef>
                <a:spcPct val="0"/>
              </a:spcBef>
            </a:pPr>
            <a:r>
              <a:rPr lang="en-US" sz="6411">
                <a:solidFill>
                  <a:srgbClr val="FFFFFF"/>
                </a:solidFill>
                <a:latin typeface="Arimo"/>
              </a:rPr>
              <a:t>HOME SCREEN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073493" y="1257757"/>
            <a:ext cx="3995623" cy="9007553"/>
          </a:xfrm>
          <a:custGeom>
            <a:avLst/>
            <a:gdLst/>
            <a:ahLst/>
            <a:cxnLst/>
            <a:rect r="r" b="b" t="t" l="l"/>
            <a:pathLst>
              <a:path h="9007553" w="3995623">
                <a:moveTo>
                  <a:pt x="0" y="0"/>
                </a:moveTo>
                <a:lnTo>
                  <a:pt x="3995622" y="0"/>
                </a:lnTo>
                <a:lnTo>
                  <a:pt x="3995622" y="9007554"/>
                </a:lnTo>
                <a:lnTo>
                  <a:pt x="0" y="9007554"/>
                </a:lnTo>
                <a:lnTo>
                  <a:pt x="0" y="0"/>
                </a:lnTo>
                <a:close/>
              </a:path>
            </a:pathLst>
          </a:custGeom>
          <a:blipFill>
            <a:blip r:embed="rId3"/>
            <a:stretch>
              <a:fillRect l="0" t="0" r="0" b="0"/>
            </a:stretch>
          </a:blipFill>
        </p:spPr>
      </p:sp>
      <p:sp>
        <p:nvSpPr>
          <p:cNvPr name="Freeform 4" id="4"/>
          <p:cNvSpPr/>
          <p:nvPr/>
        </p:nvSpPr>
        <p:spPr>
          <a:xfrm flipH="false" flipV="false" rot="0">
            <a:off x="7497865" y="1257757"/>
            <a:ext cx="3913631" cy="8873615"/>
          </a:xfrm>
          <a:custGeom>
            <a:avLst/>
            <a:gdLst/>
            <a:ahLst/>
            <a:cxnLst/>
            <a:rect r="r" b="b" t="t" l="l"/>
            <a:pathLst>
              <a:path h="8873615" w="3913631">
                <a:moveTo>
                  <a:pt x="0" y="0"/>
                </a:moveTo>
                <a:lnTo>
                  <a:pt x="3913632" y="0"/>
                </a:lnTo>
                <a:lnTo>
                  <a:pt x="3913632" y="8873616"/>
                </a:lnTo>
                <a:lnTo>
                  <a:pt x="0" y="8873616"/>
                </a:lnTo>
                <a:lnTo>
                  <a:pt x="0" y="0"/>
                </a:lnTo>
                <a:close/>
              </a:path>
            </a:pathLst>
          </a:custGeom>
          <a:blipFill>
            <a:blip r:embed="rId4"/>
            <a:stretch>
              <a:fillRect l="0" t="0" r="0" b="0"/>
            </a:stretch>
          </a:blipFill>
        </p:spPr>
      </p:sp>
      <p:sp>
        <p:nvSpPr>
          <p:cNvPr name="Freeform 5" id="5"/>
          <p:cNvSpPr/>
          <p:nvPr/>
        </p:nvSpPr>
        <p:spPr>
          <a:xfrm flipH="false" flipV="false" rot="0">
            <a:off x="12843759" y="1257757"/>
            <a:ext cx="3757563" cy="8549438"/>
          </a:xfrm>
          <a:custGeom>
            <a:avLst/>
            <a:gdLst/>
            <a:ahLst/>
            <a:cxnLst/>
            <a:rect r="r" b="b" t="t" l="l"/>
            <a:pathLst>
              <a:path h="8549438" w="3757563">
                <a:moveTo>
                  <a:pt x="0" y="0"/>
                </a:moveTo>
                <a:lnTo>
                  <a:pt x="3757563" y="0"/>
                </a:lnTo>
                <a:lnTo>
                  <a:pt x="3757563" y="8549439"/>
                </a:lnTo>
                <a:lnTo>
                  <a:pt x="0" y="8549439"/>
                </a:lnTo>
                <a:lnTo>
                  <a:pt x="0" y="0"/>
                </a:lnTo>
                <a:close/>
              </a:path>
            </a:pathLst>
          </a:custGeom>
          <a:blipFill>
            <a:blip r:embed="rId5"/>
            <a:stretch>
              <a:fillRect l="0" t="0" r="0" b="0"/>
            </a:stretch>
          </a:blipFill>
        </p:spPr>
      </p:sp>
      <p:sp>
        <p:nvSpPr>
          <p:cNvPr name="TextBox 6" id="6"/>
          <p:cNvSpPr txBox="true"/>
          <p:nvPr/>
        </p:nvSpPr>
        <p:spPr>
          <a:xfrm rot="0">
            <a:off x="4071304" y="-84809"/>
            <a:ext cx="9478544" cy="1113509"/>
          </a:xfrm>
          <a:prstGeom prst="rect">
            <a:avLst/>
          </a:prstGeom>
        </p:spPr>
        <p:txBody>
          <a:bodyPr anchor="t" rtlCol="false" tIns="0" lIns="0" bIns="0" rIns="0">
            <a:spAutoFit/>
          </a:bodyPr>
          <a:lstStyle/>
          <a:p>
            <a:pPr algn="ctr">
              <a:lnSpc>
                <a:spcPts val="8975"/>
              </a:lnSpc>
              <a:spcBef>
                <a:spcPct val="0"/>
              </a:spcBef>
            </a:pPr>
            <a:r>
              <a:rPr lang="en-US" sz="6411">
                <a:solidFill>
                  <a:srgbClr val="FFFFFF"/>
                </a:solidFill>
                <a:latin typeface="Arimo"/>
              </a:rPr>
              <a:t>Books Library Screen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415842" y="1571203"/>
            <a:ext cx="4121374" cy="8989139"/>
          </a:xfrm>
          <a:custGeom>
            <a:avLst/>
            <a:gdLst/>
            <a:ahLst/>
            <a:cxnLst/>
            <a:rect r="r" b="b" t="t" l="l"/>
            <a:pathLst>
              <a:path h="8989139" w="4121374">
                <a:moveTo>
                  <a:pt x="0" y="0"/>
                </a:moveTo>
                <a:lnTo>
                  <a:pt x="4121374" y="0"/>
                </a:lnTo>
                <a:lnTo>
                  <a:pt x="4121374" y="8989139"/>
                </a:lnTo>
                <a:lnTo>
                  <a:pt x="0" y="8989139"/>
                </a:lnTo>
                <a:lnTo>
                  <a:pt x="0" y="0"/>
                </a:lnTo>
                <a:close/>
              </a:path>
            </a:pathLst>
          </a:custGeom>
          <a:blipFill>
            <a:blip r:embed="rId3"/>
            <a:stretch>
              <a:fillRect l="0" t="0" r="0" b="0"/>
            </a:stretch>
          </a:blipFill>
        </p:spPr>
      </p:sp>
      <p:sp>
        <p:nvSpPr>
          <p:cNvPr name="Freeform 4" id="4"/>
          <p:cNvSpPr/>
          <p:nvPr/>
        </p:nvSpPr>
        <p:spPr>
          <a:xfrm flipH="false" flipV="false" rot="0">
            <a:off x="7163612" y="1571203"/>
            <a:ext cx="3960777" cy="8604981"/>
          </a:xfrm>
          <a:custGeom>
            <a:avLst/>
            <a:gdLst/>
            <a:ahLst/>
            <a:cxnLst/>
            <a:rect r="r" b="b" t="t" l="l"/>
            <a:pathLst>
              <a:path h="8604981" w="3960777">
                <a:moveTo>
                  <a:pt x="0" y="0"/>
                </a:moveTo>
                <a:lnTo>
                  <a:pt x="3960776" y="0"/>
                </a:lnTo>
                <a:lnTo>
                  <a:pt x="3960776" y="8604981"/>
                </a:lnTo>
                <a:lnTo>
                  <a:pt x="0" y="8604981"/>
                </a:lnTo>
                <a:lnTo>
                  <a:pt x="0" y="0"/>
                </a:lnTo>
                <a:close/>
              </a:path>
            </a:pathLst>
          </a:custGeom>
          <a:blipFill>
            <a:blip r:embed="rId4"/>
            <a:stretch>
              <a:fillRect l="0" t="0" r="0" b="0"/>
            </a:stretch>
          </a:blipFill>
        </p:spPr>
      </p:sp>
      <p:sp>
        <p:nvSpPr>
          <p:cNvPr name="Freeform 5" id="5"/>
          <p:cNvSpPr/>
          <p:nvPr/>
        </p:nvSpPr>
        <p:spPr>
          <a:xfrm flipH="false" flipV="false" rot="0">
            <a:off x="13144257" y="1571203"/>
            <a:ext cx="3855722" cy="8376746"/>
          </a:xfrm>
          <a:custGeom>
            <a:avLst/>
            <a:gdLst/>
            <a:ahLst/>
            <a:cxnLst/>
            <a:rect r="r" b="b" t="t" l="l"/>
            <a:pathLst>
              <a:path h="8376746" w="3855722">
                <a:moveTo>
                  <a:pt x="0" y="0"/>
                </a:moveTo>
                <a:lnTo>
                  <a:pt x="3855722" y="0"/>
                </a:lnTo>
                <a:lnTo>
                  <a:pt x="3855722" y="8376746"/>
                </a:lnTo>
                <a:lnTo>
                  <a:pt x="0" y="8376746"/>
                </a:lnTo>
                <a:lnTo>
                  <a:pt x="0" y="0"/>
                </a:lnTo>
                <a:close/>
              </a:path>
            </a:pathLst>
          </a:custGeom>
          <a:blipFill>
            <a:blip r:embed="rId5"/>
            <a:stretch>
              <a:fillRect l="0" t="0" r="0" b="0"/>
            </a:stretch>
          </a:blipFill>
        </p:spPr>
      </p:sp>
      <p:sp>
        <p:nvSpPr>
          <p:cNvPr name="TextBox 6" id="6"/>
          <p:cNvSpPr txBox="true"/>
          <p:nvPr/>
        </p:nvSpPr>
        <p:spPr>
          <a:xfrm rot="0">
            <a:off x="2024019" y="62120"/>
            <a:ext cx="14239961" cy="1280848"/>
          </a:xfrm>
          <a:prstGeom prst="rect">
            <a:avLst/>
          </a:prstGeom>
        </p:spPr>
        <p:txBody>
          <a:bodyPr anchor="t" rtlCol="false" tIns="0" lIns="0" bIns="0" rIns="0">
            <a:spAutoFit/>
          </a:bodyPr>
          <a:lstStyle/>
          <a:p>
            <a:pPr algn="ctr">
              <a:lnSpc>
                <a:spcPts val="10252"/>
              </a:lnSpc>
              <a:spcBef>
                <a:spcPct val="0"/>
              </a:spcBef>
            </a:pPr>
            <a:r>
              <a:rPr lang="en-US" sz="7322">
                <a:solidFill>
                  <a:srgbClr val="FFFFFF"/>
                </a:solidFill>
                <a:latin typeface="Arimo"/>
              </a:rPr>
              <a:t> Meditation&amp;Relqxation Screen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1731677"/>
            <a:ext cx="4405477" cy="8828298"/>
          </a:xfrm>
          <a:custGeom>
            <a:avLst/>
            <a:gdLst/>
            <a:ahLst/>
            <a:cxnLst/>
            <a:rect r="r" b="b" t="t" l="l"/>
            <a:pathLst>
              <a:path h="8828298" w="4405477">
                <a:moveTo>
                  <a:pt x="0" y="0"/>
                </a:moveTo>
                <a:lnTo>
                  <a:pt x="4405477" y="0"/>
                </a:lnTo>
                <a:lnTo>
                  <a:pt x="4405477" y="8828298"/>
                </a:lnTo>
                <a:lnTo>
                  <a:pt x="0" y="8828298"/>
                </a:lnTo>
                <a:lnTo>
                  <a:pt x="0" y="0"/>
                </a:lnTo>
                <a:close/>
              </a:path>
            </a:pathLst>
          </a:custGeom>
          <a:blipFill>
            <a:blip r:embed="rId3"/>
            <a:stretch>
              <a:fillRect l="0" t="0" r="0" b="0"/>
            </a:stretch>
          </a:blipFill>
        </p:spPr>
      </p:sp>
      <p:sp>
        <p:nvSpPr>
          <p:cNvPr name="Freeform 4" id="4"/>
          <p:cNvSpPr/>
          <p:nvPr/>
        </p:nvSpPr>
        <p:spPr>
          <a:xfrm flipH="false" flipV="false" rot="0">
            <a:off x="6566297" y="1731677"/>
            <a:ext cx="4405477" cy="8828298"/>
          </a:xfrm>
          <a:custGeom>
            <a:avLst/>
            <a:gdLst/>
            <a:ahLst/>
            <a:cxnLst/>
            <a:rect r="r" b="b" t="t" l="l"/>
            <a:pathLst>
              <a:path h="8828298" w="4405477">
                <a:moveTo>
                  <a:pt x="0" y="0"/>
                </a:moveTo>
                <a:lnTo>
                  <a:pt x="4405477" y="0"/>
                </a:lnTo>
                <a:lnTo>
                  <a:pt x="4405477" y="8828298"/>
                </a:lnTo>
                <a:lnTo>
                  <a:pt x="0" y="8828298"/>
                </a:lnTo>
                <a:lnTo>
                  <a:pt x="0" y="0"/>
                </a:lnTo>
                <a:close/>
              </a:path>
            </a:pathLst>
          </a:custGeom>
          <a:blipFill>
            <a:blip r:embed="rId4"/>
            <a:stretch>
              <a:fillRect l="0" t="0" r="0" b="0"/>
            </a:stretch>
          </a:blipFill>
        </p:spPr>
      </p:sp>
      <p:sp>
        <p:nvSpPr>
          <p:cNvPr name="Freeform 5" id="5"/>
          <p:cNvSpPr/>
          <p:nvPr/>
        </p:nvSpPr>
        <p:spPr>
          <a:xfrm flipH="false" flipV="false" rot="0">
            <a:off x="12105249" y="1731677"/>
            <a:ext cx="4345977" cy="8828298"/>
          </a:xfrm>
          <a:custGeom>
            <a:avLst/>
            <a:gdLst/>
            <a:ahLst/>
            <a:cxnLst/>
            <a:rect r="r" b="b" t="t" l="l"/>
            <a:pathLst>
              <a:path h="8828298" w="4345977">
                <a:moveTo>
                  <a:pt x="0" y="0"/>
                </a:moveTo>
                <a:lnTo>
                  <a:pt x="4345977" y="0"/>
                </a:lnTo>
                <a:lnTo>
                  <a:pt x="4345977" y="8828298"/>
                </a:lnTo>
                <a:lnTo>
                  <a:pt x="0" y="8828298"/>
                </a:lnTo>
                <a:lnTo>
                  <a:pt x="0" y="0"/>
                </a:lnTo>
                <a:close/>
              </a:path>
            </a:pathLst>
          </a:custGeom>
          <a:blipFill>
            <a:blip r:embed="rId5"/>
            <a:stretch>
              <a:fillRect l="0" t="0" r="0" b="0"/>
            </a:stretch>
          </a:blipFill>
        </p:spPr>
      </p:sp>
      <p:sp>
        <p:nvSpPr>
          <p:cNvPr name="TextBox 6" id="6"/>
          <p:cNvSpPr txBox="true"/>
          <p:nvPr/>
        </p:nvSpPr>
        <p:spPr>
          <a:xfrm rot="0">
            <a:off x="2128903" y="174804"/>
            <a:ext cx="14030193" cy="1507767"/>
          </a:xfrm>
          <a:prstGeom prst="rect">
            <a:avLst/>
          </a:prstGeom>
        </p:spPr>
        <p:txBody>
          <a:bodyPr anchor="t" rtlCol="false" tIns="0" lIns="0" bIns="0" rIns="0">
            <a:spAutoFit/>
          </a:bodyPr>
          <a:lstStyle/>
          <a:p>
            <a:pPr algn="ctr">
              <a:lnSpc>
                <a:spcPts val="12014"/>
              </a:lnSpc>
              <a:spcBef>
                <a:spcPct val="0"/>
              </a:spcBef>
            </a:pPr>
            <a:r>
              <a:rPr lang="en-US" sz="8581">
                <a:solidFill>
                  <a:srgbClr val="FFFFFF"/>
                </a:solidFill>
                <a:latin typeface="Arimo"/>
              </a:rPr>
              <a:t> Medical consultant Screen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873564" y="-171450"/>
            <a:ext cx="7700872" cy="1566544"/>
          </a:xfrm>
          <a:prstGeom prst="rect">
            <a:avLst/>
          </a:prstGeom>
        </p:spPr>
        <p:txBody>
          <a:bodyPr anchor="t" rtlCol="false" tIns="0" lIns="0" bIns="0" rIns="0">
            <a:spAutoFit/>
          </a:bodyPr>
          <a:lstStyle/>
          <a:p>
            <a:pPr algn="ctr">
              <a:lnSpc>
                <a:spcPts val="12880"/>
              </a:lnSpc>
            </a:pPr>
            <a:r>
              <a:rPr lang="en-US" sz="9200">
                <a:solidFill>
                  <a:srgbClr val="FF6BBE"/>
                </a:solidFill>
                <a:latin typeface="Canva Sans Bold"/>
              </a:rPr>
              <a:t>OUTLINE</a:t>
            </a:r>
          </a:p>
        </p:txBody>
      </p:sp>
      <p:sp>
        <p:nvSpPr>
          <p:cNvPr name="TextBox 4" id="4"/>
          <p:cNvSpPr txBox="true"/>
          <p:nvPr/>
        </p:nvSpPr>
        <p:spPr>
          <a:xfrm rot="0">
            <a:off x="256225" y="1630997"/>
            <a:ext cx="9552883" cy="9224760"/>
          </a:xfrm>
          <a:prstGeom prst="rect">
            <a:avLst/>
          </a:prstGeom>
        </p:spPr>
        <p:txBody>
          <a:bodyPr anchor="t" rtlCol="false" tIns="0" lIns="0" bIns="0" rIns="0">
            <a:spAutoFit/>
          </a:bodyPr>
          <a:lstStyle/>
          <a:p>
            <a:pPr algn="l" marL="943581" indent="-471790" lvl="1">
              <a:lnSpc>
                <a:spcPts val="6118"/>
              </a:lnSpc>
              <a:buFont typeface="Arial"/>
              <a:buChar char="•"/>
            </a:pPr>
            <a:r>
              <a:rPr lang="en-US" sz="4370">
                <a:solidFill>
                  <a:srgbClr val="FF6BBE"/>
                </a:solidFill>
                <a:latin typeface="Canva Sans Bold"/>
              </a:rPr>
              <a:t>Introduction</a:t>
            </a:r>
          </a:p>
          <a:p>
            <a:pPr algn="l" marL="943581" indent="-471790" lvl="1">
              <a:lnSpc>
                <a:spcPts val="6118"/>
              </a:lnSpc>
              <a:buFont typeface="Arial"/>
              <a:buChar char="•"/>
            </a:pPr>
            <a:r>
              <a:rPr lang="en-US" sz="4370">
                <a:solidFill>
                  <a:srgbClr val="FF6BBE"/>
                </a:solidFill>
                <a:latin typeface="Canva Sans Bold"/>
              </a:rPr>
              <a:t>Problem Statement</a:t>
            </a:r>
          </a:p>
          <a:p>
            <a:pPr algn="l" marL="943581" indent="-471790" lvl="1">
              <a:lnSpc>
                <a:spcPts val="6118"/>
              </a:lnSpc>
              <a:buFont typeface="Arial"/>
              <a:buChar char="•"/>
            </a:pPr>
            <a:r>
              <a:rPr lang="en-US" sz="4370">
                <a:solidFill>
                  <a:srgbClr val="FF6BBE"/>
                </a:solidFill>
                <a:latin typeface="Canva Sans Bold"/>
              </a:rPr>
              <a:t>Objectives (Solutions)</a:t>
            </a:r>
          </a:p>
          <a:p>
            <a:pPr algn="l" marL="943581" indent="-471790" lvl="1">
              <a:lnSpc>
                <a:spcPts val="6118"/>
              </a:lnSpc>
              <a:buFont typeface="Arial"/>
              <a:buChar char="•"/>
            </a:pPr>
            <a:r>
              <a:rPr lang="en-US" sz="4370">
                <a:solidFill>
                  <a:srgbClr val="FF6BBE"/>
                </a:solidFill>
                <a:latin typeface="Canva Sans Bold"/>
              </a:rPr>
              <a:t>Requirement Analysis</a:t>
            </a:r>
          </a:p>
          <a:p>
            <a:pPr algn="l" marL="943581" indent="-471790" lvl="1">
              <a:lnSpc>
                <a:spcPts val="6118"/>
              </a:lnSpc>
              <a:buFont typeface="Arial"/>
              <a:buChar char="•"/>
            </a:pPr>
            <a:r>
              <a:rPr lang="en-US" sz="4370">
                <a:solidFill>
                  <a:srgbClr val="FF6BBE"/>
                </a:solidFill>
                <a:latin typeface="Canva Sans Bold"/>
              </a:rPr>
              <a:t>Diagrams</a:t>
            </a:r>
          </a:p>
          <a:p>
            <a:pPr algn="l" marL="943581" indent="-471790" lvl="1">
              <a:lnSpc>
                <a:spcPts val="6118"/>
              </a:lnSpc>
              <a:buFont typeface="Arial"/>
              <a:buChar char="•"/>
            </a:pPr>
            <a:r>
              <a:rPr lang="en-US" sz="4370">
                <a:solidFill>
                  <a:srgbClr val="FF6BBE"/>
                </a:solidFill>
                <a:latin typeface="Canva Sans Bold"/>
              </a:rPr>
              <a:t>Mobile Application </a:t>
            </a:r>
          </a:p>
          <a:p>
            <a:pPr algn="l" marL="943581" indent="-471790" lvl="1">
              <a:lnSpc>
                <a:spcPts val="6118"/>
              </a:lnSpc>
              <a:buFont typeface="Arial"/>
              <a:buChar char="•"/>
            </a:pPr>
            <a:r>
              <a:rPr lang="en-US" sz="4370">
                <a:solidFill>
                  <a:srgbClr val="FF6BBE"/>
                </a:solidFill>
                <a:latin typeface="Canva Sans Bold"/>
              </a:rPr>
              <a:t>Proposed model</a:t>
            </a:r>
          </a:p>
          <a:p>
            <a:pPr algn="l" marL="943581" indent="-471790" lvl="1">
              <a:lnSpc>
                <a:spcPts val="6118"/>
              </a:lnSpc>
              <a:buFont typeface="Arial"/>
              <a:buChar char="•"/>
            </a:pPr>
            <a:r>
              <a:rPr lang="en-US" sz="4370">
                <a:solidFill>
                  <a:srgbClr val="FF6BBE"/>
                </a:solidFill>
                <a:latin typeface="Canva Sans Bold"/>
              </a:rPr>
              <a:t>Dataset</a:t>
            </a:r>
          </a:p>
          <a:p>
            <a:pPr algn="l" marL="943581" indent="-471790" lvl="1">
              <a:lnSpc>
                <a:spcPts val="6118"/>
              </a:lnSpc>
              <a:buFont typeface="Arial"/>
              <a:buChar char="•"/>
            </a:pPr>
            <a:r>
              <a:rPr lang="en-US" sz="4370">
                <a:solidFill>
                  <a:srgbClr val="FF6BBE"/>
                </a:solidFill>
                <a:latin typeface="Canva Sans Bold"/>
              </a:rPr>
              <a:t>Conlusion</a:t>
            </a:r>
          </a:p>
          <a:p>
            <a:pPr algn="l" marL="943581" indent="-471790" lvl="1">
              <a:lnSpc>
                <a:spcPts val="6118"/>
              </a:lnSpc>
              <a:buFont typeface="Arial"/>
              <a:buChar char="•"/>
            </a:pPr>
            <a:r>
              <a:rPr lang="en-US" sz="4370">
                <a:solidFill>
                  <a:srgbClr val="FF6BBE"/>
                </a:solidFill>
                <a:latin typeface="Canva Sans Bold"/>
              </a:rPr>
              <a:t>Reference</a:t>
            </a:r>
          </a:p>
          <a:p>
            <a:pPr algn="l" marL="943581" indent="-471790" lvl="1">
              <a:lnSpc>
                <a:spcPts val="6118"/>
              </a:lnSpc>
              <a:buFont typeface="Arial"/>
              <a:buChar char="•"/>
            </a:pPr>
            <a:r>
              <a:rPr lang="en-US" sz="4370">
                <a:solidFill>
                  <a:srgbClr val="FF6BBE"/>
                </a:solidFill>
                <a:latin typeface="Canva Sans Bold"/>
              </a:rPr>
              <a:t>Future Work</a:t>
            </a:r>
          </a:p>
          <a:p>
            <a:pPr algn="l">
              <a:lnSpc>
                <a:spcPts val="5978"/>
              </a:lnSpc>
            </a:pPr>
            <a:r>
              <a:rPr lang="en-US" sz="4270">
                <a:solidFill>
                  <a:srgbClr val="FF6BBE"/>
                </a:solidFill>
                <a:latin typeface="Canva Sans Bold Italics"/>
              </a:rPr>
              <a:t>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741069" y="2026849"/>
            <a:ext cx="16805862" cy="7872462"/>
          </a:xfrm>
          <a:custGeom>
            <a:avLst/>
            <a:gdLst/>
            <a:ahLst/>
            <a:cxnLst/>
            <a:rect r="r" b="b" t="t" l="l"/>
            <a:pathLst>
              <a:path h="7872462" w="16805862">
                <a:moveTo>
                  <a:pt x="0" y="0"/>
                </a:moveTo>
                <a:lnTo>
                  <a:pt x="16805862" y="0"/>
                </a:lnTo>
                <a:lnTo>
                  <a:pt x="16805862" y="7872463"/>
                </a:lnTo>
                <a:lnTo>
                  <a:pt x="0" y="7872463"/>
                </a:lnTo>
                <a:lnTo>
                  <a:pt x="0" y="0"/>
                </a:lnTo>
                <a:close/>
              </a:path>
            </a:pathLst>
          </a:custGeom>
          <a:blipFill>
            <a:blip r:embed="rId3"/>
            <a:stretch>
              <a:fillRect l="0" t="0" r="0" b="0"/>
            </a:stretch>
          </a:blipFill>
        </p:spPr>
      </p:sp>
      <p:sp>
        <p:nvSpPr>
          <p:cNvPr name="TextBox 4" id="4"/>
          <p:cNvSpPr txBox="true"/>
          <p:nvPr/>
        </p:nvSpPr>
        <p:spPr>
          <a:xfrm rot="0">
            <a:off x="3587055" y="79058"/>
            <a:ext cx="11720136" cy="1580110"/>
          </a:xfrm>
          <a:prstGeom prst="rect">
            <a:avLst/>
          </a:prstGeom>
        </p:spPr>
        <p:txBody>
          <a:bodyPr anchor="t" rtlCol="false" tIns="0" lIns="0" bIns="0" rIns="0">
            <a:spAutoFit/>
          </a:bodyPr>
          <a:lstStyle/>
          <a:p>
            <a:pPr algn="ctr">
              <a:lnSpc>
                <a:spcPts val="12519"/>
              </a:lnSpc>
              <a:spcBef>
                <a:spcPct val="0"/>
              </a:spcBef>
            </a:pPr>
            <a:r>
              <a:rPr lang="en-US" sz="8942">
                <a:solidFill>
                  <a:srgbClr val="FFFFFF"/>
                </a:solidFill>
                <a:latin typeface="Arimo"/>
              </a:rPr>
              <a:t>Healthy Foot Screen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09915" y="1973758"/>
            <a:ext cx="16249385" cy="7938631"/>
          </a:xfrm>
          <a:custGeom>
            <a:avLst/>
            <a:gdLst/>
            <a:ahLst/>
            <a:cxnLst/>
            <a:rect r="r" b="b" t="t" l="l"/>
            <a:pathLst>
              <a:path h="7938631" w="16249385">
                <a:moveTo>
                  <a:pt x="0" y="0"/>
                </a:moveTo>
                <a:lnTo>
                  <a:pt x="16249385" y="0"/>
                </a:lnTo>
                <a:lnTo>
                  <a:pt x="16249385" y="7938631"/>
                </a:lnTo>
                <a:lnTo>
                  <a:pt x="0" y="7938631"/>
                </a:lnTo>
                <a:lnTo>
                  <a:pt x="0" y="0"/>
                </a:lnTo>
                <a:close/>
              </a:path>
            </a:pathLst>
          </a:custGeom>
          <a:blipFill>
            <a:blip r:embed="rId3"/>
            <a:stretch>
              <a:fillRect l="0" t="0" r="0" b="0"/>
            </a:stretch>
          </a:blipFill>
        </p:spPr>
      </p:sp>
      <p:sp>
        <p:nvSpPr>
          <p:cNvPr name="TextBox 4" id="4"/>
          <p:cNvSpPr txBox="true"/>
          <p:nvPr/>
        </p:nvSpPr>
        <p:spPr>
          <a:xfrm rot="0">
            <a:off x="1853402" y="133858"/>
            <a:ext cx="13881231" cy="1580133"/>
          </a:xfrm>
          <a:prstGeom prst="rect">
            <a:avLst/>
          </a:prstGeom>
        </p:spPr>
        <p:txBody>
          <a:bodyPr anchor="t" rtlCol="false" tIns="0" lIns="0" bIns="0" rIns="0">
            <a:spAutoFit/>
          </a:bodyPr>
          <a:lstStyle/>
          <a:p>
            <a:pPr algn="ctr">
              <a:lnSpc>
                <a:spcPts val="12607"/>
              </a:lnSpc>
              <a:spcBef>
                <a:spcPct val="0"/>
              </a:spcBef>
            </a:pPr>
            <a:r>
              <a:rPr lang="en-US" sz="9005">
                <a:solidFill>
                  <a:srgbClr val="FFFFFF"/>
                </a:solidFill>
                <a:latin typeface="Arimo"/>
              </a:rPr>
              <a:t>Chat with Doctor Screen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76346" y="1880092"/>
            <a:ext cx="17064973" cy="8187507"/>
          </a:xfrm>
          <a:custGeom>
            <a:avLst/>
            <a:gdLst/>
            <a:ahLst/>
            <a:cxnLst/>
            <a:rect r="r" b="b" t="t" l="l"/>
            <a:pathLst>
              <a:path h="8187507" w="17064973">
                <a:moveTo>
                  <a:pt x="0" y="0"/>
                </a:moveTo>
                <a:lnTo>
                  <a:pt x="17064973" y="0"/>
                </a:lnTo>
                <a:lnTo>
                  <a:pt x="17064973" y="8187507"/>
                </a:lnTo>
                <a:lnTo>
                  <a:pt x="0" y="8187507"/>
                </a:lnTo>
                <a:lnTo>
                  <a:pt x="0" y="0"/>
                </a:lnTo>
                <a:close/>
              </a:path>
            </a:pathLst>
          </a:custGeom>
          <a:blipFill>
            <a:blip r:embed="rId3"/>
            <a:stretch>
              <a:fillRect l="0" t="0" r="0" b="0"/>
            </a:stretch>
          </a:blipFill>
        </p:spPr>
      </p:sp>
      <p:sp>
        <p:nvSpPr>
          <p:cNvPr name="TextBox 4" id="4"/>
          <p:cNvSpPr txBox="true"/>
          <p:nvPr/>
        </p:nvSpPr>
        <p:spPr>
          <a:xfrm rot="0">
            <a:off x="565746" y="-200025"/>
            <a:ext cx="16693554" cy="2994457"/>
          </a:xfrm>
          <a:prstGeom prst="rect">
            <a:avLst/>
          </a:prstGeom>
        </p:spPr>
        <p:txBody>
          <a:bodyPr anchor="t" rtlCol="false" tIns="0" lIns="0" bIns="0" rIns="0">
            <a:spAutoFit/>
          </a:bodyPr>
          <a:lstStyle/>
          <a:p>
            <a:pPr algn="ctr">
              <a:lnSpc>
                <a:spcPts val="11879"/>
              </a:lnSpc>
            </a:pPr>
            <a:r>
              <a:rPr lang="en-US" sz="8485">
                <a:solidFill>
                  <a:srgbClr val="FFFFFF"/>
                </a:solidFill>
                <a:latin typeface="Arimo"/>
              </a:rPr>
              <a:t>Doctor Chat App Screen</a:t>
            </a:r>
          </a:p>
          <a:p>
            <a:pPr algn="ctr">
              <a:lnSpc>
                <a:spcPts val="11879"/>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pROPOSED MODEL</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350202" y="324233"/>
            <a:ext cx="10415825" cy="1247010"/>
          </a:xfrm>
          <a:prstGeom prst="rect">
            <a:avLst/>
          </a:prstGeom>
        </p:spPr>
        <p:txBody>
          <a:bodyPr anchor="t" rtlCol="false" tIns="0" lIns="0" bIns="0" rIns="0">
            <a:spAutoFit/>
          </a:bodyPr>
          <a:lstStyle/>
          <a:p>
            <a:pPr algn="ctr">
              <a:lnSpc>
                <a:spcPts val="9980"/>
              </a:lnSpc>
              <a:spcBef>
                <a:spcPct val="0"/>
              </a:spcBef>
            </a:pPr>
            <a:r>
              <a:rPr lang="en-US" sz="7129">
                <a:solidFill>
                  <a:srgbClr val="FFFFFF"/>
                </a:solidFill>
                <a:latin typeface="Arimo"/>
              </a:rPr>
              <a:t>Types Of Random Forest </a:t>
            </a:r>
          </a:p>
        </p:txBody>
      </p:sp>
      <p:sp>
        <p:nvSpPr>
          <p:cNvPr name="TextBox 4" id="4"/>
          <p:cNvSpPr txBox="true"/>
          <p:nvPr/>
        </p:nvSpPr>
        <p:spPr>
          <a:xfrm rot="0">
            <a:off x="0" y="2763487"/>
            <a:ext cx="18580474" cy="1689735"/>
          </a:xfrm>
          <a:prstGeom prst="rect">
            <a:avLst/>
          </a:prstGeom>
        </p:spPr>
        <p:txBody>
          <a:bodyPr anchor="t" rtlCol="false" tIns="0" lIns="0" bIns="0" rIns="0">
            <a:spAutoFit/>
          </a:bodyPr>
          <a:lstStyle/>
          <a:p>
            <a:pPr algn="ctr">
              <a:lnSpc>
                <a:spcPts val="13439"/>
              </a:lnSpc>
              <a:spcBef>
                <a:spcPct val="0"/>
              </a:spcBef>
            </a:pPr>
            <a:r>
              <a:rPr lang="en-US" sz="9600">
                <a:solidFill>
                  <a:srgbClr val="FFFFFF"/>
                </a:solidFill>
                <a:latin typeface="Arimo"/>
              </a:rPr>
              <a:t>1. Classification Random Forest</a:t>
            </a:r>
          </a:p>
        </p:txBody>
      </p:sp>
      <p:sp>
        <p:nvSpPr>
          <p:cNvPr name="TextBox 5" id="5"/>
          <p:cNvSpPr txBox="true"/>
          <p:nvPr/>
        </p:nvSpPr>
        <p:spPr>
          <a:xfrm rot="0">
            <a:off x="217037" y="4647318"/>
            <a:ext cx="17259300" cy="1689735"/>
          </a:xfrm>
          <a:prstGeom prst="rect">
            <a:avLst/>
          </a:prstGeom>
        </p:spPr>
        <p:txBody>
          <a:bodyPr anchor="t" rtlCol="false" tIns="0" lIns="0" bIns="0" rIns="0">
            <a:spAutoFit/>
          </a:bodyPr>
          <a:lstStyle/>
          <a:p>
            <a:pPr algn="ctr">
              <a:lnSpc>
                <a:spcPts val="13439"/>
              </a:lnSpc>
              <a:spcBef>
                <a:spcPct val="0"/>
              </a:spcBef>
            </a:pPr>
            <a:r>
              <a:rPr lang="en-US" sz="9600">
                <a:solidFill>
                  <a:srgbClr val="FFFFFF"/>
                </a:solidFill>
                <a:latin typeface="Arimo"/>
              </a:rPr>
              <a:t>2. Regression Random Forest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438880" y="128944"/>
            <a:ext cx="13410240" cy="10158056"/>
          </a:xfrm>
          <a:custGeom>
            <a:avLst/>
            <a:gdLst/>
            <a:ahLst/>
            <a:cxnLst/>
            <a:rect r="r" b="b" t="t" l="l"/>
            <a:pathLst>
              <a:path h="10158056" w="13410240">
                <a:moveTo>
                  <a:pt x="0" y="0"/>
                </a:moveTo>
                <a:lnTo>
                  <a:pt x="13410240" y="0"/>
                </a:lnTo>
                <a:lnTo>
                  <a:pt x="13410240" y="10158056"/>
                </a:lnTo>
                <a:lnTo>
                  <a:pt x="0" y="10158056"/>
                </a:lnTo>
                <a:lnTo>
                  <a:pt x="0" y="0"/>
                </a:lnTo>
                <a:close/>
              </a:path>
            </a:pathLst>
          </a:custGeom>
          <a:blipFill>
            <a:blip r:embed="rId3"/>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350260" y="277641"/>
            <a:ext cx="13061939" cy="1321142"/>
          </a:xfrm>
          <a:prstGeom prst="rect">
            <a:avLst/>
          </a:prstGeom>
        </p:spPr>
        <p:txBody>
          <a:bodyPr anchor="t" rtlCol="false" tIns="0" lIns="0" bIns="0" rIns="0">
            <a:spAutoFit/>
          </a:bodyPr>
          <a:lstStyle/>
          <a:p>
            <a:pPr algn="ctr">
              <a:lnSpc>
                <a:spcPts val="10487"/>
              </a:lnSpc>
              <a:spcBef>
                <a:spcPct val="0"/>
              </a:spcBef>
            </a:pPr>
            <a:r>
              <a:rPr lang="en-US" sz="7491">
                <a:solidFill>
                  <a:srgbClr val="FFFFFF"/>
                </a:solidFill>
                <a:latin typeface="Arimo"/>
              </a:rPr>
              <a:t>Advantages Of Random forest </a:t>
            </a:r>
          </a:p>
        </p:txBody>
      </p:sp>
      <p:sp>
        <p:nvSpPr>
          <p:cNvPr name="TextBox 4" id="4"/>
          <p:cNvSpPr txBox="true"/>
          <p:nvPr/>
        </p:nvSpPr>
        <p:spPr>
          <a:xfrm rot="0">
            <a:off x="213257" y="2837761"/>
            <a:ext cx="8667973" cy="1274703"/>
          </a:xfrm>
          <a:prstGeom prst="rect">
            <a:avLst/>
          </a:prstGeom>
        </p:spPr>
        <p:txBody>
          <a:bodyPr anchor="t" rtlCol="false" tIns="0" lIns="0" bIns="0" rIns="0">
            <a:spAutoFit/>
          </a:bodyPr>
          <a:lstStyle/>
          <a:p>
            <a:pPr algn="ctr">
              <a:lnSpc>
                <a:spcPts val="10148"/>
              </a:lnSpc>
              <a:spcBef>
                <a:spcPct val="0"/>
              </a:spcBef>
            </a:pPr>
            <a:r>
              <a:rPr lang="en-US" sz="7248">
                <a:solidFill>
                  <a:srgbClr val="FFFFFF"/>
                </a:solidFill>
                <a:latin typeface="Arimo"/>
              </a:rPr>
              <a:t>1. Highly Accurate.</a:t>
            </a:r>
          </a:p>
        </p:txBody>
      </p:sp>
      <p:sp>
        <p:nvSpPr>
          <p:cNvPr name="TextBox 5" id="5"/>
          <p:cNvSpPr txBox="true"/>
          <p:nvPr/>
        </p:nvSpPr>
        <p:spPr>
          <a:xfrm rot="0">
            <a:off x="-275232" y="4099662"/>
            <a:ext cx="17262706" cy="1183436"/>
          </a:xfrm>
          <a:prstGeom prst="rect">
            <a:avLst/>
          </a:prstGeom>
        </p:spPr>
        <p:txBody>
          <a:bodyPr anchor="t" rtlCol="false" tIns="0" lIns="0" bIns="0" rIns="0">
            <a:spAutoFit/>
          </a:bodyPr>
          <a:lstStyle/>
          <a:p>
            <a:pPr algn="ctr">
              <a:lnSpc>
                <a:spcPts val="9483"/>
              </a:lnSpc>
              <a:spcBef>
                <a:spcPct val="0"/>
              </a:spcBef>
            </a:pPr>
            <a:r>
              <a:rPr lang="en-US" sz="6774">
                <a:solidFill>
                  <a:srgbClr val="FFFFFF"/>
                </a:solidFill>
                <a:latin typeface="Arimo"/>
              </a:rPr>
              <a:t>2. Handles Nonlinearity and Interactions.</a:t>
            </a:r>
          </a:p>
        </p:txBody>
      </p:sp>
      <p:sp>
        <p:nvSpPr>
          <p:cNvPr name="TextBox 6" id="6"/>
          <p:cNvSpPr txBox="true"/>
          <p:nvPr/>
        </p:nvSpPr>
        <p:spPr>
          <a:xfrm rot="0">
            <a:off x="213257" y="5260771"/>
            <a:ext cx="12333957" cy="1243670"/>
          </a:xfrm>
          <a:prstGeom prst="rect">
            <a:avLst/>
          </a:prstGeom>
        </p:spPr>
        <p:txBody>
          <a:bodyPr anchor="t" rtlCol="false" tIns="0" lIns="0" bIns="0" rIns="0">
            <a:spAutoFit/>
          </a:bodyPr>
          <a:lstStyle/>
          <a:p>
            <a:pPr algn="ctr">
              <a:lnSpc>
                <a:spcPts val="9953"/>
              </a:lnSpc>
              <a:spcBef>
                <a:spcPct val="0"/>
              </a:spcBef>
            </a:pPr>
            <a:r>
              <a:rPr lang="en-US" sz="7109">
                <a:solidFill>
                  <a:srgbClr val="FFFFFF"/>
                </a:solidFill>
                <a:latin typeface="Arimo"/>
              </a:rPr>
              <a:t>3. Implicit Feature Selection.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071229" y="281723"/>
            <a:ext cx="11582284" cy="1322503"/>
          </a:xfrm>
          <a:prstGeom prst="rect">
            <a:avLst/>
          </a:prstGeom>
        </p:spPr>
        <p:txBody>
          <a:bodyPr anchor="t" rtlCol="false" tIns="0" lIns="0" bIns="0" rIns="0">
            <a:spAutoFit/>
          </a:bodyPr>
          <a:lstStyle/>
          <a:p>
            <a:pPr algn="ctr">
              <a:lnSpc>
                <a:spcPts val="10587"/>
              </a:lnSpc>
              <a:spcBef>
                <a:spcPct val="0"/>
              </a:spcBef>
            </a:pPr>
            <a:r>
              <a:rPr lang="en-US" sz="7562">
                <a:solidFill>
                  <a:srgbClr val="FFFFFF"/>
                </a:solidFill>
                <a:latin typeface="Arimo"/>
              </a:rPr>
              <a:t>How Random Forest works</a:t>
            </a:r>
          </a:p>
        </p:txBody>
      </p:sp>
      <p:sp>
        <p:nvSpPr>
          <p:cNvPr name="TextBox 4" id="4"/>
          <p:cNvSpPr txBox="true"/>
          <p:nvPr/>
        </p:nvSpPr>
        <p:spPr>
          <a:xfrm rot="0">
            <a:off x="850312" y="3894960"/>
            <a:ext cx="17797856" cy="793900"/>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Arimo"/>
              </a:rPr>
              <a:t>1. Bootstrapped Sampling (Random Sampling with Replacement).</a:t>
            </a:r>
          </a:p>
        </p:txBody>
      </p:sp>
      <p:sp>
        <p:nvSpPr>
          <p:cNvPr name="TextBox 5" id="5"/>
          <p:cNvSpPr txBox="true"/>
          <p:nvPr/>
        </p:nvSpPr>
        <p:spPr>
          <a:xfrm rot="0">
            <a:off x="-598700" y="4850785"/>
            <a:ext cx="12901411" cy="934831"/>
          </a:xfrm>
          <a:prstGeom prst="rect">
            <a:avLst/>
          </a:prstGeom>
        </p:spPr>
        <p:txBody>
          <a:bodyPr anchor="t" rtlCol="false" tIns="0" lIns="0" bIns="0" rIns="0">
            <a:spAutoFit/>
          </a:bodyPr>
          <a:lstStyle/>
          <a:p>
            <a:pPr algn="ctr">
              <a:lnSpc>
                <a:spcPts val="7495"/>
              </a:lnSpc>
              <a:spcBef>
                <a:spcPct val="0"/>
              </a:spcBef>
            </a:pPr>
            <a:r>
              <a:rPr lang="en-US" sz="5353">
                <a:solidFill>
                  <a:srgbClr val="FFFFFF"/>
                </a:solidFill>
                <a:latin typeface="Arimo"/>
              </a:rPr>
              <a:t>2. Random Feature Selection.</a:t>
            </a:r>
          </a:p>
        </p:txBody>
      </p:sp>
      <p:sp>
        <p:nvSpPr>
          <p:cNvPr name="TextBox 6" id="6"/>
          <p:cNvSpPr txBox="true"/>
          <p:nvPr/>
        </p:nvSpPr>
        <p:spPr>
          <a:xfrm rot="0">
            <a:off x="-72688" y="5936724"/>
            <a:ext cx="11451785" cy="987476"/>
          </a:xfrm>
          <a:prstGeom prst="rect">
            <a:avLst/>
          </a:prstGeom>
        </p:spPr>
        <p:txBody>
          <a:bodyPr anchor="t" rtlCol="false" tIns="0" lIns="0" bIns="0" rIns="0">
            <a:spAutoFit/>
          </a:bodyPr>
          <a:lstStyle/>
          <a:p>
            <a:pPr algn="ctr">
              <a:lnSpc>
                <a:spcPts val="7893"/>
              </a:lnSpc>
              <a:spcBef>
                <a:spcPct val="0"/>
              </a:spcBef>
            </a:pPr>
            <a:r>
              <a:rPr lang="en-US" sz="5638">
                <a:solidFill>
                  <a:srgbClr val="FFFFFF"/>
                </a:solidFill>
                <a:latin typeface="Arimo"/>
              </a:rPr>
              <a:t>3. Growing Decision Trees.</a:t>
            </a:r>
          </a:p>
        </p:txBody>
      </p:sp>
      <p:sp>
        <p:nvSpPr>
          <p:cNvPr name="TextBox 7" id="7"/>
          <p:cNvSpPr txBox="true"/>
          <p:nvPr/>
        </p:nvSpPr>
        <p:spPr>
          <a:xfrm rot="0">
            <a:off x="-889238" y="7086125"/>
            <a:ext cx="18976066" cy="882345"/>
          </a:xfrm>
          <a:prstGeom prst="rect">
            <a:avLst/>
          </a:prstGeom>
        </p:spPr>
        <p:txBody>
          <a:bodyPr anchor="t" rtlCol="false" tIns="0" lIns="0" bIns="0" rIns="0">
            <a:spAutoFit/>
          </a:bodyPr>
          <a:lstStyle/>
          <a:p>
            <a:pPr algn="ctr">
              <a:lnSpc>
                <a:spcPts val="7010"/>
              </a:lnSpc>
              <a:spcBef>
                <a:spcPct val="0"/>
              </a:spcBef>
            </a:pPr>
            <a:r>
              <a:rPr lang="en-US" sz="5007">
                <a:solidFill>
                  <a:srgbClr val="FFFFFF"/>
                </a:solidFill>
                <a:latin typeface="Arimo"/>
              </a:rPr>
              <a:t>4. Voting (Classification) or Averaging (Regression).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DATASET</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16697" y="413198"/>
            <a:ext cx="17871303" cy="9873802"/>
          </a:xfrm>
          <a:prstGeom prst="rect">
            <a:avLst/>
          </a:prstGeom>
        </p:spPr>
        <p:txBody>
          <a:bodyPr anchor="t" rtlCol="false" tIns="0" lIns="0" bIns="0" rIns="0">
            <a:spAutoFit/>
          </a:bodyPr>
          <a:lstStyle/>
          <a:p>
            <a:pPr algn="l" marL="1202047" indent="-601023" lvl="1">
              <a:lnSpc>
                <a:spcPts val="7794"/>
              </a:lnSpc>
              <a:buFont typeface="Arial"/>
              <a:buChar char="•"/>
            </a:pPr>
            <a:r>
              <a:rPr lang="en-US" sz="5567">
                <a:solidFill>
                  <a:srgbClr val="FFFFFF"/>
                </a:solidFill>
                <a:latin typeface="Canva Sans"/>
              </a:rPr>
              <a:t>Dataset Overview:</a:t>
            </a:r>
          </a:p>
          <a:p>
            <a:pPr algn="l">
              <a:lnSpc>
                <a:spcPts val="7794"/>
              </a:lnSpc>
              <a:spcBef>
                <a:spcPct val="0"/>
              </a:spcBef>
            </a:pPr>
            <a:r>
              <a:rPr lang="en-US" sz="5567">
                <a:solidFill>
                  <a:srgbClr val="FFFFFF"/>
                </a:solidFill>
                <a:latin typeface="Canva Sans"/>
              </a:rPr>
              <a:t>The Sleep Health and Lifestyle Dataset comprises 400 rows and 13 columns, covering a wide range of variables related to sleep and daily habits. It includes details such as gender, age, occupation, sleep duration, quality of sleep, physical activity level, stress levels, BMI category, blood pressure, heart rate, daily steps, and the presence or absence of sleep disorders.</a:t>
            </a:r>
          </a:p>
          <a:p>
            <a:pPr algn="l">
              <a:lnSpc>
                <a:spcPts val="4154"/>
              </a:lnSpc>
              <a:spcBef>
                <a:spcPct val="0"/>
              </a:spcBef>
            </a:pPr>
          </a:p>
          <a:p>
            <a:pPr algn="l">
              <a:lnSpc>
                <a:spcPts val="415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3060115" cy="10435018"/>
            <a:chOff x="0" y="0"/>
            <a:chExt cx="4080153" cy="13913357"/>
          </a:xfrm>
        </p:grpSpPr>
        <p:pic>
          <p:nvPicPr>
            <p:cNvPr name="Picture 4" id="4"/>
            <p:cNvPicPr>
              <a:picLocks noChangeAspect="true"/>
            </p:cNvPicPr>
            <p:nvPr/>
          </p:nvPicPr>
          <p:blipFill>
            <a:blip r:embed="rId3"/>
            <a:srcRect l="40230" t="0" r="40230" b="0"/>
            <a:stretch>
              <a:fillRect/>
            </a:stretch>
          </p:blipFill>
          <p:spPr>
            <a:xfrm flipH="false" flipV="false">
              <a:off x="0" y="0"/>
              <a:ext cx="4080153" cy="13913357"/>
            </a:xfrm>
            <a:prstGeom prst="rect">
              <a:avLst/>
            </a:prstGeom>
          </p:spPr>
        </p:pic>
      </p:grpSp>
      <p:sp>
        <p:nvSpPr>
          <p:cNvPr name="TextBox 5" id="5"/>
          <p:cNvSpPr txBox="true"/>
          <p:nvPr/>
        </p:nvSpPr>
        <p:spPr>
          <a:xfrm rot="0">
            <a:off x="3818320" y="2582304"/>
            <a:ext cx="13081926" cy="7128269"/>
          </a:xfrm>
          <a:prstGeom prst="rect">
            <a:avLst/>
          </a:prstGeom>
        </p:spPr>
        <p:txBody>
          <a:bodyPr anchor="t" rtlCol="false" tIns="0" lIns="0" bIns="0" rIns="0">
            <a:spAutoFit/>
          </a:bodyPr>
          <a:lstStyle/>
          <a:p>
            <a:pPr algn="l">
              <a:lnSpc>
                <a:spcPts val="4738"/>
              </a:lnSpc>
            </a:pPr>
            <a:r>
              <a:rPr lang="en-US" sz="3384">
                <a:solidFill>
                  <a:srgbClr val="FFFFFF"/>
                </a:solidFill>
                <a:latin typeface="Now"/>
              </a:rPr>
              <a:t>Sleep is essential for health, allowing the body and mind to rest and repair. Many people suffer from insomnia, which makes it hard to fall asleep or stay asleep. This can lead to fatigue, irritability, and impaired cognitive function, increasing the risk of chronic health issues.</a:t>
            </a:r>
          </a:p>
          <a:p>
            <a:pPr algn="l">
              <a:lnSpc>
                <a:spcPts val="4738"/>
              </a:lnSpc>
            </a:pPr>
          </a:p>
          <a:p>
            <a:pPr algn="l">
              <a:lnSpc>
                <a:spcPts val="4738"/>
              </a:lnSpc>
            </a:pPr>
            <a:r>
              <a:rPr lang="en-US" sz="3384">
                <a:solidFill>
                  <a:srgbClr val="FFFFFF"/>
                </a:solidFill>
                <a:latin typeface="Now"/>
              </a:rPr>
              <a:t>Insomnia has many causes, including stress, anxiety, medical conditions, and environmental factors. Treating insomnia often requires lifestyle changes, cognitive-behavioral therapy, and sometimes medication. With the right diagnosis and treatment, individuals can improve their sleep and overall health.</a:t>
            </a:r>
          </a:p>
          <a:p>
            <a:pPr algn="l">
              <a:lnSpc>
                <a:spcPts val="4318"/>
              </a:lnSpc>
            </a:pPr>
          </a:p>
        </p:txBody>
      </p:sp>
      <p:sp>
        <p:nvSpPr>
          <p:cNvPr name="Freeform 6" id="6"/>
          <p:cNvSpPr/>
          <p:nvPr/>
        </p:nvSpPr>
        <p:spPr>
          <a:xfrm flipH="false" flipV="false" rot="1353809">
            <a:off x="16067553" y="394627"/>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87847">
            <a:off x="497028" y="597854"/>
            <a:ext cx="1902177" cy="1859369"/>
          </a:xfrm>
          <a:custGeom>
            <a:avLst/>
            <a:gdLst/>
            <a:ahLst/>
            <a:cxnLst/>
            <a:rect r="r" b="b" t="t" l="l"/>
            <a:pathLst>
              <a:path h="1859369" w="1902177">
                <a:moveTo>
                  <a:pt x="0" y="0"/>
                </a:moveTo>
                <a:lnTo>
                  <a:pt x="1902177" y="0"/>
                </a:lnTo>
                <a:lnTo>
                  <a:pt x="1902177"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818320" y="755237"/>
            <a:ext cx="6334274" cy="903606"/>
          </a:xfrm>
          <a:prstGeom prst="rect">
            <a:avLst/>
          </a:prstGeom>
        </p:spPr>
        <p:txBody>
          <a:bodyPr anchor="t" rtlCol="false" tIns="0" lIns="0" bIns="0" rIns="0">
            <a:spAutoFit/>
          </a:bodyPr>
          <a:lstStyle/>
          <a:p>
            <a:pPr algn="ctr" marL="1144259" indent="-572130" lvl="1">
              <a:lnSpc>
                <a:spcPts val="7419"/>
              </a:lnSpc>
              <a:buFont typeface="Arial"/>
              <a:buChar char="•"/>
            </a:pPr>
            <a:r>
              <a:rPr lang="en-US" sz="5299">
                <a:solidFill>
                  <a:srgbClr val="FFFFFF"/>
                </a:solidFill>
                <a:latin typeface="Canva Sans"/>
              </a:rPr>
              <a:t>INTRODUCTION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49994" y="-373734"/>
            <a:ext cx="15064579" cy="9908259"/>
          </a:xfrm>
          <a:prstGeom prst="rect">
            <a:avLst/>
          </a:prstGeom>
        </p:spPr>
        <p:txBody>
          <a:bodyPr anchor="t" rtlCol="false" tIns="0" lIns="0" bIns="0" rIns="0">
            <a:spAutoFit/>
          </a:bodyPr>
          <a:lstStyle/>
          <a:p>
            <a:pPr algn="l">
              <a:lnSpc>
                <a:spcPts val="5244"/>
              </a:lnSpc>
            </a:pPr>
          </a:p>
          <a:p>
            <a:pPr algn="l">
              <a:lnSpc>
                <a:spcPts val="5944"/>
              </a:lnSpc>
            </a:pPr>
            <a:r>
              <a:rPr lang="en-US" sz="4246">
                <a:solidFill>
                  <a:srgbClr val="FFFFFF"/>
                </a:solidFill>
                <a:latin typeface="Canva Sans Bold"/>
              </a:rPr>
              <a:t>      </a:t>
            </a:r>
            <a:r>
              <a:rPr lang="en-US" sz="4246">
                <a:solidFill>
                  <a:srgbClr val="FFFFFF"/>
                </a:solidFill>
                <a:latin typeface="Canva Sans Bold"/>
              </a:rPr>
              <a:t>Dataset Columns:</a:t>
            </a:r>
          </a:p>
          <a:p>
            <a:pPr algn="l" marL="808788" indent="-404394" lvl="1">
              <a:lnSpc>
                <a:spcPts val="5244"/>
              </a:lnSpc>
              <a:buFont typeface="Arial"/>
              <a:buChar char="•"/>
            </a:pPr>
            <a:r>
              <a:rPr lang="en-US" sz="3746">
                <a:solidFill>
                  <a:srgbClr val="FFFFFF"/>
                </a:solidFill>
                <a:latin typeface="Canva Sans"/>
              </a:rPr>
              <a:t>Person ID</a:t>
            </a:r>
          </a:p>
          <a:p>
            <a:pPr algn="l" marL="808788" indent="-404394" lvl="1">
              <a:lnSpc>
                <a:spcPts val="5244"/>
              </a:lnSpc>
              <a:buFont typeface="Arial"/>
              <a:buChar char="•"/>
            </a:pPr>
            <a:r>
              <a:rPr lang="en-US" sz="3746">
                <a:solidFill>
                  <a:srgbClr val="FFFFFF"/>
                </a:solidFill>
                <a:latin typeface="Canva Sans"/>
              </a:rPr>
              <a:t>Gender</a:t>
            </a:r>
          </a:p>
          <a:p>
            <a:pPr algn="l" marL="808788" indent="-404394" lvl="1">
              <a:lnSpc>
                <a:spcPts val="5244"/>
              </a:lnSpc>
              <a:buFont typeface="Arial"/>
              <a:buChar char="•"/>
            </a:pPr>
            <a:r>
              <a:rPr lang="en-US" sz="3746">
                <a:solidFill>
                  <a:srgbClr val="FFFFFF"/>
                </a:solidFill>
                <a:latin typeface="Canva Sans"/>
              </a:rPr>
              <a:t>Age</a:t>
            </a:r>
          </a:p>
          <a:p>
            <a:pPr algn="l" marL="808788" indent="-404394" lvl="1">
              <a:lnSpc>
                <a:spcPts val="5244"/>
              </a:lnSpc>
              <a:buFont typeface="Arial"/>
              <a:buChar char="•"/>
            </a:pPr>
            <a:r>
              <a:rPr lang="en-US" sz="3746">
                <a:solidFill>
                  <a:srgbClr val="FFFFFF"/>
                </a:solidFill>
                <a:latin typeface="Canva Sans"/>
              </a:rPr>
              <a:t>Occupation</a:t>
            </a:r>
          </a:p>
          <a:p>
            <a:pPr algn="l" marL="808788" indent="-404394" lvl="1">
              <a:lnSpc>
                <a:spcPts val="5244"/>
              </a:lnSpc>
              <a:buFont typeface="Arial"/>
              <a:buChar char="•"/>
            </a:pPr>
            <a:r>
              <a:rPr lang="en-US" sz="3746">
                <a:solidFill>
                  <a:srgbClr val="FFFFFF"/>
                </a:solidFill>
                <a:latin typeface="Canva Sans"/>
              </a:rPr>
              <a:t>Sleep Duration (hours)</a:t>
            </a:r>
          </a:p>
          <a:p>
            <a:pPr algn="l" marL="808788" indent="-404394" lvl="1">
              <a:lnSpc>
                <a:spcPts val="5244"/>
              </a:lnSpc>
              <a:buFont typeface="Arial"/>
              <a:buChar char="•"/>
            </a:pPr>
            <a:r>
              <a:rPr lang="en-US" sz="3746">
                <a:solidFill>
                  <a:srgbClr val="FFFFFF"/>
                </a:solidFill>
                <a:latin typeface="Canva Sans"/>
              </a:rPr>
              <a:t>Quality of Sleep (scale: 1-10)</a:t>
            </a:r>
          </a:p>
          <a:p>
            <a:pPr algn="l" marL="808788" indent="-404394" lvl="1">
              <a:lnSpc>
                <a:spcPts val="5244"/>
              </a:lnSpc>
              <a:buFont typeface="Arial"/>
              <a:buChar char="•"/>
            </a:pPr>
            <a:r>
              <a:rPr lang="en-US" sz="3746">
                <a:solidFill>
                  <a:srgbClr val="FFFFFF"/>
                </a:solidFill>
                <a:latin typeface="Canva Sans"/>
              </a:rPr>
              <a:t>Physical Activity Level (minutes/day)</a:t>
            </a:r>
          </a:p>
          <a:p>
            <a:pPr algn="l" marL="808788" indent="-404394" lvl="1">
              <a:lnSpc>
                <a:spcPts val="5244"/>
              </a:lnSpc>
              <a:buFont typeface="Arial"/>
              <a:buChar char="•"/>
            </a:pPr>
            <a:r>
              <a:rPr lang="en-US" sz="3746">
                <a:solidFill>
                  <a:srgbClr val="FFFFFF"/>
                </a:solidFill>
                <a:latin typeface="Canva Sans"/>
              </a:rPr>
              <a:t>Stress Level (scale: 1-10)</a:t>
            </a:r>
          </a:p>
          <a:p>
            <a:pPr algn="l" marL="808788" indent="-404394" lvl="1">
              <a:lnSpc>
                <a:spcPts val="5244"/>
              </a:lnSpc>
              <a:buFont typeface="Arial"/>
              <a:buChar char="•"/>
            </a:pPr>
            <a:r>
              <a:rPr lang="en-US" sz="3746">
                <a:solidFill>
                  <a:srgbClr val="FFFFFF"/>
                </a:solidFill>
                <a:latin typeface="Canva Sans"/>
              </a:rPr>
              <a:t>BMI Category</a:t>
            </a:r>
          </a:p>
          <a:p>
            <a:pPr algn="l" marL="808788" indent="-404394" lvl="1">
              <a:lnSpc>
                <a:spcPts val="5244"/>
              </a:lnSpc>
              <a:buFont typeface="Arial"/>
              <a:buChar char="•"/>
            </a:pPr>
            <a:r>
              <a:rPr lang="en-US" sz="3746">
                <a:solidFill>
                  <a:srgbClr val="FFFFFF"/>
                </a:solidFill>
                <a:latin typeface="Canva Sans"/>
              </a:rPr>
              <a:t>Blood Pressure (systolic/diastolic)</a:t>
            </a:r>
          </a:p>
          <a:p>
            <a:pPr algn="l" marL="808788" indent="-404394" lvl="1">
              <a:lnSpc>
                <a:spcPts val="5244"/>
              </a:lnSpc>
              <a:buFont typeface="Arial"/>
              <a:buChar char="•"/>
            </a:pPr>
            <a:r>
              <a:rPr lang="en-US" sz="3746">
                <a:solidFill>
                  <a:srgbClr val="FFFFFF"/>
                </a:solidFill>
                <a:latin typeface="Canva Sans"/>
              </a:rPr>
              <a:t>Heart Rate (bpm)</a:t>
            </a:r>
          </a:p>
          <a:p>
            <a:pPr algn="l" marL="808788" indent="-404394" lvl="1">
              <a:lnSpc>
                <a:spcPts val="5244"/>
              </a:lnSpc>
              <a:buFont typeface="Arial"/>
              <a:buChar char="•"/>
            </a:pPr>
            <a:r>
              <a:rPr lang="en-US" sz="3746">
                <a:solidFill>
                  <a:srgbClr val="FFFFFF"/>
                </a:solidFill>
                <a:latin typeface="Canva Sans"/>
              </a:rPr>
              <a:t>Daily Steps</a:t>
            </a:r>
          </a:p>
          <a:p>
            <a:pPr algn="l" marL="772060" indent="-386030" lvl="1">
              <a:lnSpc>
                <a:spcPts val="5006"/>
              </a:lnSpc>
              <a:buFont typeface="Arial"/>
              <a:buChar char="•"/>
            </a:pPr>
            <a:r>
              <a:rPr lang="en-US" sz="3576">
                <a:solidFill>
                  <a:srgbClr val="FFFFFF"/>
                </a:solidFill>
                <a:latin typeface="Canva Sans"/>
              </a:rPr>
              <a:t>Sleep Disorder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661340" y="627768"/>
            <a:ext cx="16965319" cy="7839438"/>
          </a:xfrm>
          <a:prstGeom prst="rect">
            <a:avLst/>
          </a:prstGeom>
        </p:spPr>
        <p:txBody>
          <a:bodyPr anchor="t" rtlCol="false" tIns="0" lIns="0" bIns="0" rIns="0">
            <a:spAutoFit/>
          </a:bodyPr>
          <a:lstStyle/>
          <a:p>
            <a:pPr algn="l">
              <a:lnSpc>
                <a:spcPts val="8904"/>
              </a:lnSpc>
            </a:pPr>
            <a:r>
              <a:rPr lang="en-US" sz="6360">
                <a:solidFill>
                  <a:srgbClr val="FFFFFF"/>
                </a:solidFill>
                <a:latin typeface="Canva Sans"/>
              </a:rPr>
              <a:t>Details about Sleep Disorder Column:</a:t>
            </a:r>
          </a:p>
          <a:p>
            <a:pPr algn="l">
              <a:lnSpc>
                <a:spcPts val="8904"/>
              </a:lnSpc>
            </a:pPr>
          </a:p>
          <a:p>
            <a:pPr algn="l" marL="1373278" indent="-686639" lvl="1">
              <a:lnSpc>
                <a:spcPts val="8904"/>
              </a:lnSpc>
              <a:buFont typeface="Arial"/>
              <a:buChar char="•"/>
            </a:pPr>
            <a:r>
              <a:rPr lang="en-US" sz="6360">
                <a:solidFill>
                  <a:srgbClr val="FFFFFF"/>
                </a:solidFill>
                <a:latin typeface="Canva Sans"/>
              </a:rPr>
              <a:t>None: The individual does not exhibit any specific sleep disorder.</a:t>
            </a:r>
          </a:p>
          <a:p>
            <a:pPr algn="l" marL="1373278" indent="-686639" lvl="1">
              <a:lnSpc>
                <a:spcPts val="8904"/>
              </a:lnSpc>
              <a:buFont typeface="Arial"/>
              <a:buChar char="•"/>
            </a:pPr>
            <a:r>
              <a:rPr lang="en-US" sz="6360">
                <a:solidFill>
                  <a:srgbClr val="FFFFFF"/>
                </a:solidFill>
                <a:latin typeface="Canva Sans"/>
              </a:rPr>
              <a:t>Insomnia</a:t>
            </a:r>
          </a:p>
          <a:p>
            <a:pPr algn="l" marL="1373278" indent="-686639" lvl="1">
              <a:lnSpc>
                <a:spcPts val="8904"/>
              </a:lnSpc>
              <a:buFont typeface="Arial"/>
              <a:buChar char="•"/>
            </a:pPr>
            <a:r>
              <a:rPr lang="en-US" sz="6360">
                <a:solidFill>
                  <a:srgbClr val="FFFFFF"/>
                </a:solidFill>
                <a:latin typeface="Canva Sans"/>
              </a:rPr>
              <a:t>Sleep Apnea</a:t>
            </a:r>
          </a:p>
          <a:p>
            <a:pPr algn="l">
              <a:lnSpc>
                <a:spcPts val="8904"/>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Conclusion</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86371" y="278218"/>
            <a:ext cx="15683805" cy="10660675"/>
          </a:xfrm>
          <a:prstGeom prst="rect">
            <a:avLst/>
          </a:prstGeom>
        </p:spPr>
        <p:txBody>
          <a:bodyPr anchor="t" rtlCol="false" tIns="0" lIns="0" bIns="0" rIns="0">
            <a:spAutoFit/>
          </a:bodyPr>
          <a:lstStyle/>
          <a:p>
            <a:pPr algn="l">
              <a:lnSpc>
                <a:spcPts val="4785"/>
              </a:lnSpc>
            </a:pPr>
            <a:r>
              <a:rPr lang="en-US" sz="3417">
                <a:solidFill>
                  <a:srgbClr val="FFFFFF"/>
                </a:solidFill>
                <a:latin typeface="Canva Sans"/>
              </a:rPr>
              <a:t>This project culminates in the development of an application designed to assist individuals suffering from insomnia by offering a variety of services. Our primary objectives were successfully achieved:</a:t>
            </a:r>
          </a:p>
          <a:p>
            <a:pPr algn="l">
              <a:lnSpc>
                <a:spcPts val="4785"/>
              </a:lnSpc>
            </a:pPr>
          </a:p>
          <a:p>
            <a:pPr algn="l">
              <a:lnSpc>
                <a:spcPts val="4785"/>
              </a:lnSpc>
            </a:pPr>
            <a:r>
              <a:rPr lang="en-US" sz="3417">
                <a:solidFill>
                  <a:srgbClr val="FFFFFF"/>
                </a:solidFill>
                <a:latin typeface="Canva Sans"/>
              </a:rPr>
              <a:t>1. *Multifaceted Support*: We have created an application that allows users to initiate discussions with multiple doctors, facilitating access to medical consultations through a novel artificial intelligence experience.</a:t>
            </a:r>
          </a:p>
          <a:p>
            <a:pPr algn="l">
              <a:lnSpc>
                <a:spcPts val="4785"/>
              </a:lnSpc>
            </a:pPr>
          </a:p>
          <a:p>
            <a:pPr algn="l">
              <a:lnSpc>
                <a:spcPts val="4785"/>
              </a:lnSpc>
            </a:pPr>
            <a:r>
              <a:rPr lang="en-US" sz="3417">
                <a:solidFill>
                  <a:srgbClr val="FFFFFF"/>
                </a:solidFill>
                <a:latin typeface="Canva Sans"/>
              </a:rPr>
              <a:t>2. *Enhanced Doctor Accessibility*: The app streamlines the process of finding doctors and scheduling appointments, empowering users to book appointments conveniently via text, voice messages, or chat, saving them valuable time.</a:t>
            </a:r>
          </a:p>
          <a:p>
            <a:pPr algn="l">
              <a:lnSpc>
                <a:spcPts val="4785"/>
              </a:lnSpc>
            </a:pPr>
          </a:p>
          <a:p>
            <a:pPr algn="l">
              <a:lnSpc>
                <a:spcPts val="4785"/>
              </a:lnSpc>
            </a:pPr>
            <a:r>
              <a:rPr lang="en-US" sz="3417">
                <a:solidFill>
                  <a:srgbClr val="FFFFFF"/>
                </a:solidFill>
                <a:latin typeface="Canva Sans"/>
              </a:rPr>
              <a:t>3. *Improved Communication*: By improving communication channels, patients and doctors can exchange information more efficiently, enhancing overall healthcare interactions.</a:t>
            </a:r>
          </a:p>
          <a:p>
            <a:pPr algn="ctr">
              <a:lnSpc>
                <a:spcPts val="4133"/>
              </a:lnSpc>
            </a:pPr>
          </a:p>
          <a:p>
            <a:pPr algn="ctr">
              <a:lnSpc>
                <a:spcPts val="4133"/>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68623" y="253624"/>
            <a:ext cx="16790677" cy="9722603"/>
          </a:xfrm>
          <a:prstGeom prst="rect">
            <a:avLst/>
          </a:prstGeom>
        </p:spPr>
        <p:txBody>
          <a:bodyPr anchor="t" rtlCol="false" tIns="0" lIns="0" bIns="0" rIns="0">
            <a:spAutoFit/>
          </a:bodyPr>
          <a:lstStyle/>
          <a:p>
            <a:pPr algn="l">
              <a:lnSpc>
                <a:spcPts val="4858"/>
              </a:lnSpc>
            </a:pPr>
            <a:r>
              <a:rPr lang="en-US" sz="3470">
                <a:solidFill>
                  <a:srgbClr val="FFFFFF"/>
                </a:solidFill>
                <a:latin typeface="Canva Sans"/>
              </a:rPr>
              <a:t>4. *Diverse Medical Programs*: We introduced various medical programs aimed at fostering lifestyle changes among patients, thereby promoting better health outcomes.</a:t>
            </a:r>
          </a:p>
          <a:p>
            <a:pPr algn="l">
              <a:lnSpc>
                <a:spcPts val="4858"/>
              </a:lnSpc>
            </a:pPr>
          </a:p>
          <a:p>
            <a:pPr algn="l">
              <a:lnSpc>
                <a:spcPts val="4858"/>
              </a:lnSpc>
            </a:pPr>
            <a:r>
              <a:rPr lang="en-US" sz="3470">
                <a:solidFill>
                  <a:srgbClr val="FFFFFF"/>
                </a:solidFill>
                <a:latin typeface="Canva Sans"/>
              </a:rPr>
              <a:t>5. *Future Development*: Looking forward, we aim to further enhance and expand the services offered within the application to better meet the needs of our users in the near future.</a:t>
            </a:r>
          </a:p>
          <a:p>
            <a:pPr algn="l">
              <a:lnSpc>
                <a:spcPts val="4858"/>
              </a:lnSpc>
            </a:pPr>
          </a:p>
          <a:p>
            <a:pPr algn="l">
              <a:lnSpc>
                <a:spcPts val="4858"/>
              </a:lnSpc>
            </a:pPr>
            <a:r>
              <a:rPr lang="en-US" sz="3470">
                <a:solidFill>
                  <a:srgbClr val="FFFFFF"/>
                </a:solidFill>
                <a:latin typeface="Canva Sans"/>
              </a:rPr>
              <a:t>Throughout this project, we overcame several challenges, including sourcing free content such as books and music for the services provided, and implementing innovative uses of artificial intelligence to improve the user experience and effectively address insomnia-related issues.</a:t>
            </a:r>
          </a:p>
          <a:p>
            <a:pPr algn="l">
              <a:lnSpc>
                <a:spcPts val="4858"/>
              </a:lnSpc>
            </a:pPr>
          </a:p>
          <a:p>
            <a:pPr algn="l">
              <a:lnSpc>
                <a:spcPts val="4858"/>
              </a:lnSpc>
              <a:spcBef>
                <a:spcPct val="0"/>
              </a:spcBef>
            </a:pPr>
            <a:r>
              <a:rPr lang="en-US" sz="3470">
                <a:solidFill>
                  <a:srgbClr val="FFFFFF"/>
                </a:solidFill>
                <a:latin typeface="Canva Sans"/>
              </a:rPr>
              <a:t>In essence, this project represents a successful initiative in providing innovative solutions to insomnia, and we hope it contributes to improving the quality of life for those affected by this condition in the future.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Reference</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511473" y="369931"/>
            <a:ext cx="17136620" cy="9529156"/>
          </a:xfrm>
          <a:prstGeom prst="rect">
            <a:avLst/>
          </a:prstGeom>
        </p:spPr>
        <p:txBody>
          <a:bodyPr anchor="t" rtlCol="false" tIns="0" lIns="0" bIns="0" rIns="0">
            <a:spAutoFit/>
          </a:bodyPr>
          <a:lstStyle/>
          <a:p>
            <a:pPr algn="l">
              <a:lnSpc>
                <a:spcPts val="4495"/>
              </a:lnSpc>
            </a:pPr>
            <a:r>
              <a:rPr lang="en-US" sz="3211">
                <a:solidFill>
                  <a:srgbClr val="FFFFFF"/>
                </a:solidFill>
                <a:latin typeface="Canva Sans"/>
              </a:rPr>
              <a:t>1. *Books:*</a:t>
            </a:r>
          </a:p>
          <a:p>
            <a:pPr algn="l">
              <a:lnSpc>
                <a:spcPts val="4495"/>
              </a:lnSpc>
            </a:pPr>
            <a:r>
              <a:rPr lang="en-US" sz="3211">
                <a:solidFill>
                  <a:srgbClr val="FFFFFF"/>
                </a:solidFill>
                <a:latin typeface="Canva Sans"/>
              </a:rPr>
              <a:t>   - *"Principles and Practice of Sleep Medicine" by Meir H. Kryger, Thomas Roth, and William C. Dement*: This is a comprehensive textbook that covers various aspects of sleep disorders, including insomnia. It provides in-depth information on the physiology of sleep, diagnosis, and treatment of sleep disorders.</a:t>
            </a:r>
          </a:p>
          <a:p>
            <a:pPr algn="l">
              <a:lnSpc>
                <a:spcPts val="4495"/>
              </a:lnSpc>
            </a:pPr>
          </a:p>
          <a:p>
            <a:pPr algn="l">
              <a:lnSpc>
                <a:spcPts val="4495"/>
              </a:lnSpc>
            </a:pPr>
            <a:r>
              <a:rPr lang="en-US" sz="3211">
                <a:solidFill>
                  <a:srgbClr val="FFFFFF"/>
                </a:solidFill>
                <a:latin typeface="Canva Sans"/>
              </a:rPr>
              <a:t>2. *Review Articles and Journals:*</a:t>
            </a:r>
          </a:p>
          <a:p>
            <a:pPr algn="l">
              <a:lnSpc>
                <a:spcPts val="4495"/>
              </a:lnSpc>
            </a:pPr>
            <a:r>
              <a:rPr lang="en-US" sz="3211">
                <a:solidFill>
                  <a:srgbClr val="FFFFFF"/>
                </a:solidFill>
                <a:latin typeface="Canva Sans"/>
              </a:rPr>
              <a:t>   - *"The diagnosis and management of insomnia in clinical practice: a practical evidence-based approach" by Michael Sateia (2014)*: This review article provides a detailed overview of the diagnosis and management strategies for insomnia.</a:t>
            </a:r>
          </a:p>
          <a:p>
            <a:pPr algn="l">
              <a:lnSpc>
                <a:spcPts val="4495"/>
              </a:lnSpc>
            </a:pPr>
            <a:r>
              <a:rPr lang="en-US" sz="3211">
                <a:solidFill>
                  <a:srgbClr val="FFFFFF"/>
                </a:solidFill>
                <a:latin typeface="Canva Sans"/>
              </a:rPr>
              <a:t>   - *"Insomnia: Definitions, Prevalence, Etiology, and Consequences" by Charles M. Morin and Colin A. Espie (2016)*: Published in Sleep Medicine Reviews, this paper offers a thorough examination of the definitions, prevalence, etiology, and consequences of insomnia.</a:t>
            </a:r>
          </a:p>
          <a:p>
            <a:pPr algn="l">
              <a:lnSpc>
                <a:spcPts val="4495"/>
              </a:lnSpc>
              <a:spcBef>
                <a:spcPct val="0"/>
              </a:spcBef>
            </a:pPr>
            <a:r>
              <a:rPr lang="en-US" sz="3211">
                <a:solidFill>
                  <a:srgbClr val="FFFFFF"/>
                </a:solidFill>
                <a:latin typeface="Canva Sans"/>
              </a:rPr>
              <a:t>   - *"Cognitive behavioral therapy for insomnia (CBT-I)" by Perlis, M.L., et al. (2015)*: This article in the journal Sleep Medicine Clinics provides a detailed overview of CBT-I, one of the most effective treatments for insomnia.</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12765" y="477839"/>
            <a:ext cx="18062470" cy="9264647"/>
          </a:xfrm>
          <a:prstGeom prst="rect">
            <a:avLst/>
          </a:prstGeom>
        </p:spPr>
        <p:txBody>
          <a:bodyPr anchor="t" rtlCol="false" tIns="0" lIns="0" bIns="0" rIns="0">
            <a:spAutoFit/>
          </a:bodyPr>
          <a:lstStyle/>
          <a:p>
            <a:pPr algn="l">
              <a:lnSpc>
                <a:spcPts val="4900"/>
              </a:lnSpc>
            </a:pPr>
            <a:r>
              <a:rPr lang="en-US" sz="3500">
                <a:solidFill>
                  <a:srgbClr val="FFFFFF"/>
                </a:solidFill>
                <a:latin typeface="Canva Sans"/>
              </a:rPr>
              <a:t>3. *Guidelines and Reports:*</a:t>
            </a:r>
          </a:p>
          <a:p>
            <a:pPr algn="l">
              <a:lnSpc>
                <a:spcPts val="4900"/>
              </a:lnSpc>
            </a:pPr>
            <a:r>
              <a:rPr lang="en-US" sz="3500">
                <a:solidFill>
                  <a:srgbClr val="FFFFFF"/>
                </a:solidFill>
                <a:latin typeface="Canva Sans"/>
              </a:rPr>
              <a:t>   - *American Academy of Sleep Medicine (AASM) Clinical Practice Guidelines for the Pharmacologic Treatment of Chronic Insomnia in Adults*: These guidelines provide evidence-based recommendations for the treatment of chronic insomnia.</a:t>
            </a:r>
          </a:p>
          <a:p>
            <a:pPr algn="l">
              <a:lnSpc>
                <a:spcPts val="4900"/>
              </a:lnSpc>
            </a:pPr>
            <a:r>
              <a:rPr lang="en-US" sz="3500">
                <a:solidFill>
                  <a:srgbClr val="FFFFFF"/>
                </a:solidFill>
                <a:latin typeface="Canva Sans"/>
              </a:rPr>
              <a:t>   - *National Institutes of Health (NIH) State-of-the-Science Conference Statement on Manifestations and Management of Chronic Insomnia in Adults*: This report outlines the findings and recommendations from a conference of experts in the field.</a:t>
            </a:r>
          </a:p>
          <a:p>
            <a:pPr algn="l">
              <a:lnSpc>
                <a:spcPts val="4900"/>
              </a:lnSpc>
            </a:pPr>
          </a:p>
          <a:p>
            <a:pPr algn="l">
              <a:lnSpc>
                <a:spcPts val="4900"/>
              </a:lnSpc>
            </a:pPr>
            <a:r>
              <a:rPr lang="en-US" sz="3500">
                <a:solidFill>
                  <a:srgbClr val="FFFFFF"/>
                </a:solidFill>
                <a:latin typeface="Canva Sans"/>
              </a:rPr>
              <a:t>4. *Web Resources:*</a:t>
            </a:r>
          </a:p>
          <a:p>
            <a:pPr algn="l">
              <a:lnSpc>
                <a:spcPts val="4900"/>
              </a:lnSpc>
            </a:pPr>
            <a:r>
              <a:rPr lang="en-US" sz="3500">
                <a:solidFill>
                  <a:srgbClr val="FFFFFF"/>
                </a:solidFill>
                <a:latin typeface="Canva Sans"/>
              </a:rPr>
              <a:t>   - *National Sleep Foundation (NSF)*: Their website offers a wealth of information on sleep health, including articles and resources specifically about insomnia.</a:t>
            </a:r>
          </a:p>
          <a:p>
            <a:pPr algn="l">
              <a:lnSpc>
                <a:spcPts val="4900"/>
              </a:lnSpc>
              <a:spcBef>
                <a:spcPct val="0"/>
              </a:spcBef>
            </a:pPr>
            <a:r>
              <a:rPr lang="en-US" sz="3500">
                <a:solidFill>
                  <a:srgbClr val="FFFFFF"/>
                </a:solidFill>
                <a:latin typeface="Canva Sans"/>
              </a:rPr>
              <a:t>   - *Sleep Education by the American Academy of Sleep Medicine*: This website provides patient education resources, including detailed information about insomnia and its treatment.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Future Work</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535163" y="195362"/>
            <a:ext cx="17330346" cy="9935079"/>
          </a:xfrm>
          <a:prstGeom prst="rect">
            <a:avLst/>
          </a:prstGeom>
        </p:spPr>
        <p:txBody>
          <a:bodyPr anchor="t" rtlCol="false" tIns="0" lIns="0" bIns="0" rIns="0">
            <a:spAutoFit/>
          </a:bodyPr>
          <a:lstStyle/>
          <a:p>
            <a:pPr algn="l">
              <a:lnSpc>
                <a:spcPts val="4172"/>
              </a:lnSpc>
            </a:pPr>
            <a:r>
              <a:rPr lang="en-US" sz="2980">
                <a:solidFill>
                  <a:srgbClr val="FFFFFF"/>
                </a:solidFill>
                <a:latin typeface="Canva Sans"/>
              </a:rPr>
              <a:t>1. *Expanding the study sample*:</a:t>
            </a:r>
          </a:p>
          <a:p>
            <a:pPr algn="l">
              <a:lnSpc>
                <a:spcPts val="4172"/>
              </a:lnSpc>
            </a:pPr>
            <a:r>
              <a:rPr lang="en-US" sz="2980">
                <a:solidFill>
                  <a:srgbClr val="FFFFFF"/>
                </a:solidFill>
                <a:latin typeface="Canva Sans"/>
              </a:rPr>
              <a:t>    Future studies could be conducted with a larger, more diverse sample of participants to examine the impact of insomnia across different age groups, cultural backgrounds, and socioeconomic levels.</a:t>
            </a:r>
          </a:p>
          <a:p>
            <a:pPr algn="l">
              <a:lnSpc>
                <a:spcPts val="4172"/>
              </a:lnSpc>
            </a:pPr>
          </a:p>
          <a:p>
            <a:pPr algn="l">
              <a:lnSpc>
                <a:spcPts val="4172"/>
              </a:lnSpc>
            </a:pPr>
            <a:r>
              <a:rPr lang="en-US" sz="2980">
                <a:solidFill>
                  <a:srgbClr val="FFFFFF"/>
                </a:solidFill>
                <a:latin typeface="Canva Sans"/>
              </a:rPr>
              <a:t> 2. *Developing therapeutic interventions*:</a:t>
            </a:r>
          </a:p>
          <a:p>
            <a:pPr algn="l">
              <a:lnSpc>
                <a:spcPts val="4172"/>
              </a:lnSpc>
            </a:pPr>
            <a:r>
              <a:rPr lang="en-US" sz="2980">
                <a:solidFill>
                  <a:srgbClr val="FFFFFF"/>
                </a:solidFill>
                <a:latin typeface="Canva Sans"/>
              </a:rPr>
              <a:t>    The effectiveness of new types of cognitive behavioral therapy for insomnia (CBT-I) that incorporate new technologies such as virtual reality (VR) therapy or apps for mobile devices can be explored.</a:t>
            </a:r>
          </a:p>
          <a:p>
            <a:pPr algn="l">
              <a:lnSpc>
                <a:spcPts val="4172"/>
              </a:lnSpc>
            </a:pPr>
          </a:p>
          <a:p>
            <a:pPr algn="l">
              <a:lnSpc>
                <a:spcPts val="4172"/>
              </a:lnSpc>
            </a:pPr>
            <a:r>
              <a:rPr lang="en-US" sz="2980">
                <a:solidFill>
                  <a:srgbClr val="FFFFFF"/>
                </a:solidFill>
                <a:latin typeface="Canva Sans"/>
              </a:rPr>
              <a:t> 3. *Study of biological factors*:</a:t>
            </a:r>
          </a:p>
          <a:p>
            <a:pPr algn="l">
              <a:lnSpc>
                <a:spcPts val="4172"/>
              </a:lnSpc>
            </a:pPr>
            <a:r>
              <a:rPr lang="en-US" sz="2980">
                <a:solidFill>
                  <a:srgbClr val="FFFFFF"/>
                </a:solidFill>
                <a:latin typeface="Canva Sans"/>
              </a:rPr>
              <a:t>    Future research can be conducted to study the relationship between insomnia and some biological indicators, such as genes, hormones, and neural interactions, to gain a deeper understanding of the mechanisms of insomnia and how to treat it.</a:t>
            </a:r>
          </a:p>
          <a:p>
            <a:pPr algn="l">
              <a:lnSpc>
                <a:spcPts val="4172"/>
              </a:lnSpc>
            </a:pPr>
          </a:p>
          <a:p>
            <a:pPr algn="l">
              <a:lnSpc>
                <a:spcPts val="4172"/>
              </a:lnSpc>
            </a:pPr>
            <a:r>
              <a:rPr lang="en-US" sz="2980">
                <a:solidFill>
                  <a:srgbClr val="FFFFFF"/>
                </a:solidFill>
                <a:latin typeface="Canva Sans"/>
              </a:rPr>
              <a:t> 4. *Technology impact analysis*:</a:t>
            </a:r>
          </a:p>
          <a:p>
            <a:pPr algn="l">
              <a:lnSpc>
                <a:spcPts val="4172"/>
              </a:lnSpc>
              <a:spcBef>
                <a:spcPct val="0"/>
              </a:spcBef>
            </a:pPr>
            <a:r>
              <a:rPr lang="en-US" sz="2980">
                <a:solidFill>
                  <a:srgbClr val="FFFFFF"/>
                </a:solidFill>
                <a:latin typeface="Canva Sans"/>
              </a:rPr>
              <a:t>    Due to the increased use of electronic devices, the impact of exposure to blue light from screens on sleep quality and insomnia can be studied, and strategies can be developed to reduce its negative impact.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4139960" y="-3867594"/>
            <a:ext cx="10069879" cy="17805067"/>
          </a:xfrm>
          <a:custGeom>
            <a:avLst/>
            <a:gdLst/>
            <a:ahLst/>
            <a:cxnLst/>
            <a:rect r="r" b="b" t="t" l="l"/>
            <a:pathLst>
              <a:path h="17805067" w="10069879">
                <a:moveTo>
                  <a:pt x="0" y="0"/>
                </a:moveTo>
                <a:lnTo>
                  <a:pt x="10069879" y="0"/>
                </a:lnTo>
                <a:lnTo>
                  <a:pt x="10069879" y="17805067"/>
                </a:lnTo>
                <a:lnTo>
                  <a:pt x="0" y="17805067"/>
                </a:lnTo>
                <a:lnTo>
                  <a:pt x="0" y="0"/>
                </a:lnTo>
                <a:close/>
              </a:path>
            </a:pathLst>
          </a:custGeom>
          <a:blipFill>
            <a:blip r:embed="rId3"/>
            <a:stretch>
              <a:fillRect l="0" t="-1375" r="-39893" b="-1375"/>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89317" y="7383862"/>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748337" y="2456929"/>
            <a:ext cx="4775961" cy="6444493"/>
          </a:xfrm>
          <a:prstGeom prst="rect">
            <a:avLst/>
          </a:prstGeom>
        </p:spPr>
        <p:txBody>
          <a:bodyPr anchor="t" rtlCol="false" tIns="0" lIns="0" bIns="0" rIns="0">
            <a:spAutoFit/>
          </a:bodyPr>
          <a:lstStyle/>
          <a:p>
            <a:pPr algn="l">
              <a:lnSpc>
                <a:spcPts val="4001"/>
              </a:lnSpc>
            </a:pPr>
            <a:r>
              <a:rPr lang="en-US" sz="2485">
                <a:solidFill>
                  <a:srgbClr val="000000"/>
                </a:solidFill>
                <a:latin typeface="Now"/>
              </a:rPr>
              <a:t>1. Interviews: Conduct one-on-one or group interviews with potential users, </a:t>
            </a:r>
          </a:p>
          <a:p>
            <a:pPr algn="l">
              <a:lnSpc>
                <a:spcPts val="4001"/>
              </a:lnSpc>
            </a:pPr>
            <a:r>
              <a:rPr lang="en-US" sz="2485">
                <a:solidFill>
                  <a:srgbClr val="000000"/>
                </a:solidFill>
                <a:latin typeface="Now"/>
              </a:rPr>
              <a:t>sleep experts, psychologists, healthcare professionals, and other stakeholders. </a:t>
            </a:r>
          </a:p>
          <a:p>
            <a:pPr algn="l">
              <a:lnSpc>
                <a:spcPts val="4001"/>
              </a:lnSpc>
            </a:pPr>
            <a:r>
              <a:rPr lang="en-US" sz="2485">
                <a:solidFill>
                  <a:srgbClr val="000000"/>
                </a:solidFill>
                <a:latin typeface="Now"/>
              </a:rPr>
              <a:t>Ask open-ended questions to gather insights into their sleep patterns, </a:t>
            </a:r>
          </a:p>
          <a:p>
            <a:pPr algn="l">
              <a:lnSpc>
                <a:spcPts val="4001"/>
              </a:lnSpc>
            </a:pPr>
            <a:r>
              <a:rPr lang="en-US" sz="2485">
                <a:solidFill>
                  <a:srgbClr val="000000"/>
                </a:solidFill>
                <a:latin typeface="Now"/>
              </a:rPr>
              <a:t>challenges, preferences, and expectations from the application.</a:t>
            </a:r>
          </a:p>
          <a:p>
            <a:pPr algn="l">
              <a:lnSpc>
                <a:spcPts val="3571"/>
              </a:lnSpc>
            </a:pPr>
          </a:p>
        </p:txBody>
      </p:sp>
      <p:sp>
        <p:nvSpPr>
          <p:cNvPr name="TextBox 8" id="8"/>
          <p:cNvSpPr txBox="true"/>
          <p:nvPr/>
        </p:nvSpPr>
        <p:spPr>
          <a:xfrm rot="0">
            <a:off x="748337" y="329243"/>
            <a:ext cx="16198532" cy="842671"/>
          </a:xfrm>
          <a:prstGeom prst="rect">
            <a:avLst/>
          </a:prstGeom>
        </p:spPr>
        <p:txBody>
          <a:bodyPr anchor="t" rtlCol="false" tIns="0" lIns="0" bIns="0" rIns="0">
            <a:spAutoFit/>
          </a:bodyPr>
          <a:lstStyle/>
          <a:p>
            <a:pPr algn="ctr">
              <a:lnSpc>
                <a:spcPts val="5740"/>
              </a:lnSpc>
            </a:pPr>
            <a:r>
              <a:rPr lang="en-US" sz="7000">
                <a:solidFill>
                  <a:srgbClr val="000000"/>
                </a:solidFill>
                <a:latin typeface="Arimo"/>
              </a:rPr>
              <a:t>REQUIREMENT ANALYSIS </a:t>
            </a:r>
          </a:p>
        </p:txBody>
      </p:sp>
      <p:sp>
        <p:nvSpPr>
          <p:cNvPr name="TextBox 9" id="9"/>
          <p:cNvSpPr txBox="true"/>
          <p:nvPr/>
        </p:nvSpPr>
        <p:spPr>
          <a:xfrm rot="0">
            <a:off x="6339430" y="2552782"/>
            <a:ext cx="5349752" cy="5076662"/>
          </a:xfrm>
          <a:prstGeom prst="rect">
            <a:avLst/>
          </a:prstGeom>
        </p:spPr>
        <p:txBody>
          <a:bodyPr anchor="t" rtlCol="false" tIns="0" lIns="0" bIns="0" rIns="0">
            <a:spAutoFit/>
          </a:bodyPr>
          <a:lstStyle/>
          <a:p>
            <a:pPr algn="l">
              <a:lnSpc>
                <a:spcPts val="4065"/>
              </a:lnSpc>
            </a:pPr>
            <a:r>
              <a:rPr lang="en-US" sz="2525">
                <a:solidFill>
                  <a:srgbClr val="000000"/>
                </a:solidFill>
                <a:latin typeface="Now"/>
              </a:rPr>
              <a:t>2. Surveys and Questionnaires: Design and distribute surveys or</a:t>
            </a:r>
          </a:p>
          <a:p>
            <a:pPr algn="l">
              <a:lnSpc>
                <a:spcPts val="4065"/>
              </a:lnSpc>
            </a:pPr>
            <a:r>
              <a:rPr lang="en-US" sz="2525">
                <a:solidFill>
                  <a:srgbClr val="000000"/>
                </a:solidFill>
                <a:latin typeface="Now"/>
              </a:rPr>
              <a:t>questionnaires to a wide audience to collect quantitative and qualitative data </a:t>
            </a:r>
          </a:p>
          <a:p>
            <a:pPr algn="l">
              <a:lnSpc>
                <a:spcPts val="4065"/>
              </a:lnSpc>
            </a:pPr>
            <a:r>
              <a:rPr lang="en-US" sz="2525">
                <a:solidFill>
                  <a:srgbClr val="000000"/>
                </a:solidFill>
                <a:latin typeface="Now"/>
              </a:rPr>
              <a:t>on sleep habits, preferences, and</a:t>
            </a:r>
          </a:p>
          <a:p>
            <a:pPr algn="l">
              <a:lnSpc>
                <a:spcPts val="4065"/>
              </a:lnSpc>
            </a:pPr>
            <a:r>
              <a:rPr lang="en-US" sz="2525">
                <a:solidFill>
                  <a:srgbClr val="000000"/>
                </a:solidFill>
                <a:latin typeface="Now"/>
              </a:rPr>
              <a:t> desired features. Analyse the responses to </a:t>
            </a:r>
          </a:p>
          <a:p>
            <a:pPr algn="l">
              <a:lnSpc>
                <a:spcPts val="4065"/>
              </a:lnSpc>
            </a:pPr>
            <a:r>
              <a:rPr lang="en-US" sz="2525">
                <a:solidFill>
                  <a:srgbClr val="000000"/>
                </a:solidFill>
                <a:latin typeface="Now"/>
              </a:rPr>
              <a:t>identify common patterns and requirements.</a:t>
            </a:r>
          </a:p>
        </p:txBody>
      </p:sp>
      <p:sp>
        <p:nvSpPr>
          <p:cNvPr name="TextBox 10" id="10"/>
          <p:cNvSpPr txBox="true"/>
          <p:nvPr/>
        </p:nvSpPr>
        <p:spPr>
          <a:xfrm rot="0">
            <a:off x="12098757" y="2535676"/>
            <a:ext cx="4709314" cy="5496822"/>
          </a:xfrm>
          <a:prstGeom prst="rect">
            <a:avLst/>
          </a:prstGeom>
        </p:spPr>
        <p:txBody>
          <a:bodyPr anchor="t" rtlCol="false" tIns="0" lIns="0" bIns="0" rIns="0">
            <a:spAutoFit/>
          </a:bodyPr>
          <a:lstStyle/>
          <a:p>
            <a:pPr algn="l">
              <a:lnSpc>
                <a:spcPts val="4011"/>
              </a:lnSpc>
            </a:pPr>
            <a:r>
              <a:rPr lang="en-US" sz="2491">
                <a:solidFill>
                  <a:srgbClr val="000000"/>
                </a:solidFill>
                <a:latin typeface="Now"/>
              </a:rPr>
              <a:t>3. Focus Groups: Organize interactive group discussions with a diverse set </a:t>
            </a:r>
          </a:p>
          <a:p>
            <a:pPr algn="l">
              <a:lnSpc>
                <a:spcPts val="4011"/>
              </a:lnSpc>
            </a:pPr>
            <a:r>
              <a:rPr lang="en-US" sz="2491">
                <a:solidFill>
                  <a:srgbClr val="000000"/>
                </a:solidFill>
                <a:latin typeface="Now"/>
              </a:rPr>
              <a:t>of stakeholders to encourage brainstorming, idea sharing, and gathering </a:t>
            </a:r>
          </a:p>
          <a:p>
            <a:pPr algn="l">
              <a:lnSpc>
                <a:spcPts val="4011"/>
              </a:lnSpc>
            </a:pPr>
            <a:r>
              <a:rPr lang="en-US" sz="2491">
                <a:solidFill>
                  <a:srgbClr val="000000"/>
                </a:solidFill>
                <a:latin typeface="Now"/>
              </a:rPr>
              <a:t>different perspectives on the desired features and functionalities of the </a:t>
            </a:r>
          </a:p>
          <a:p>
            <a:pPr algn="l">
              <a:lnSpc>
                <a:spcPts val="4011"/>
              </a:lnSpc>
            </a:pPr>
            <a:r>
              <a:rPr lang="en-US" sz="2491">
                <a:solidFill>
                  <a:srgbClr val="000000"/>
                </a:solidFill>
                <a:latin typeface="Now"/>
              </a:rPr>
              <a:t>insomnia application.</a:t>
            </a:r>
          </a:p>
          <a:p>
            <a:pPr algn="l">
              <a:lnSpc>
                <a:spcPts val="4011"/>
              </a:lnSpc>
            </a:pPr>
          </a:p>
        </p:txBody>
      </p:sp>
      <p:sp>
        <p:nvSpPr>
          <p:cNvPr name="AutoShape 11" id="11"/>
          <p:cNvSpPr/>
          <p:nvPr/>
        </p:nvSpPr>
        <p:spPr>
          <a:xfrm>
            <a:off x="11689182" y="2640451"/>
            <a:ext cx="0" cy="5704331"/>
          </a:xfrm>
          <a:prstGeom prst="line">
            <a:avLst/>
          </a:prstGeom>
          <a:ln cap="flat" w="38100">
            <a:solidFill>
              <a:srgbClr val="000000"/>
            </a:solidFill>
            <a:prstDash val="solid"/>
            <a:headEnd type="none" len="sm" w="sm"/>
            <a:tailEnd type="none" len="sm" w="sm"/>
          </a:ln>
        </p:spPr>
      </p:sp>
      <p:sp>
        <p:nvSpPr>
          <p:cNvPr name="AutoShape 12" id="12"/>
          <p:cNvSpPr/>
          <p:nvPr/>
        </p:nvSpPr>
        <p:spPr>
          <a:xfrm flipV="true">
            <a:off x="5933873" y="2484309"/>
            <a:ext cx="0" cy="5704331"/>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81688" y="434749"/>
            <a:ext cx="17924624" cy="9539964"/>
          </a:xfrm>
          <a:prstGeom prst="rect">
            <a:avLst/>
          </a:prstGeom>
        </p:spPr>
        <p:txBody>
          <a:bodyPr anchor="t" rtlCol="false" tIns="0" lIns="0" bIns="0" rIns="0">
            <a:spAutoFit/>
          </a:bodyPr>
          <a:lstStyle/>
          <a:p>
            <a:pPr algn="l">
              <a:lnSpc>
                <a:spcPts val="4425"/>
              </a:lnSpc>
            </a:pPr>
            <a:r>
              <a:rPr lang="en-US" sz="3160">
                <a:solidFill>
                  <a:srgbClr val="FFFFFF"/>
                </a:solidFill>
                <a:latin typeface="Canva Sans"/>
              </a:rPr>
              <a:t>5. *Research into psychological and social factors*:</a:t>
            </a:r>
          </a:p>
          <a:p>
            <a:pPr algn="l">
              <a:lnSpc>
                <a:spcPts val="4425"/>
              </a:lnSpc>
            </a:pPr>
            <a:r>
              <a:rPr lang="en-US" sz="3160">
                <a:solidFill>
                  <a:srgbClr val="FFFFFF"/>
                </a:solidFill>
                <a:latin typeface="Canva Sans"/>
              </a:rPr>
              <a:t>    Studies could be conducted to examine the impact of psychological factors such as anxiety and depression on insomnia, and how to develop comprehensive intervention programs that take these factors into account.</a:t>
            </a:r>
          </a:p>
          <a:p>
            <a:pPr algn="l">
              <a:lnSpc>
                <a:spcPts val="4425"/>
              </a:lnSpc>
            </a:pPr>
          </a:p>
          <a:p>
            <a:pPr algn="l">
              <a:lnSpc>
                <a:spcPts val="4425"/>
              </a:lnSpc>
            </a:pPr>
            <a:r>
              <a:rPr lang="en-US" sz="3160">
                <a:solidFill>
                  <a:srgbClr val="FFFFFF"/>
                </a:solidFill>
                <a:latin typeface="Canva Sans"/>
              </a:rPr>
              <a:t> 6. *Economic evaluation of treatments*:</a:t>
            </a:r>
          </a:p>
          <a:p>
            <a:pPr algn="l">
              <a:lnSpc>
                <a:spcPts val="4425"/>
              </a:lnSpc>
            </a:pPr>
            <a:r>
              <a:rPr lang="en-US" sz="3160">
                <a:solidFill>
                  <a:srgbClr val="FFFFFF"/>
                </a:solidFill>
                <a:latin typeface="Canva Sans"/>
              </a:rPr>
              <a:t>    The economic costs of insomnia and its impact on productivity and the health system can be explored, and the economic effectiveness of different interventions can be assessed.</a:t>
            </a:r>
          </a:p>
          <a:p>
            <a:pPr algn="l">
              <a:lnSpc>
                <a:spcPts val="4425"/>
              </a:lnSpc>
            </a:pPr>
          </a:p>
          <a:p>
            <a:pPr algn="l">
              <a:lnSpc>
                <a:spcPts val="4425"/>
              </a:lnSpc>
            </a:pPr>
            <a:r>
              <a:rPr lang="en-US" sz="3160">
                <a:solidFill>
                  <a:srgbClr val="FFFFFF"/>
                </a:solidFill>
                <a:latin typeface="Canva Sans"/>
              </a:rPr>
              <a:t> 7. *Long-term effect of treatments*:</a:t>
            </a:r>
          </a:p>
          <a:p>
            <a:pPr algn="l">
              <a:lnSpc>
                <a:spcPts val="4425"/>
              </a:lnSpc>
            </a:pPr>
            <a:r>
              <a:rPr lang="en-US" sz="3160">
                <a:solidFill>
                  <a:srgbClr val="FFFFFF"/>
                </a:solidFill>
                <a:latin typeface="Canva Sans"/>
              </a:rPr>
              <a:t>    Conduct studies that follow participants over long periods of time to understand the long-term impact of different treatments for insomnia, and ensure that positive results are sustained.</a:t>
            </a:r>
          </a:p>
          <a:p>
            <a:pPr algn="l">
              <a:lnSpc>
                <a:spcPts val="4425"/>
              </a:lnSpc>
            </a:pPr>
          </a:p>
          <a:p>
            <a:pPr algn="l">
              <a:lnSpc>
                <a:spcPts val="4425"/>
              </a:lnSpc>
            </a:pPr>
            <a:r>
              <a:rPr lang="en-US" sz="3160">
                <a:solidFill>
                  <a:srgbClr val="FFFFFF"/>
                </a:solidFill>
                <a:latin typeface="Canva Sans"/>
              </a:rPr>
              <a:t> 8. *Environment and sleep*:</a:t>
            </a:r>
          </a:p>
          <a:p>
            <a:pPr algn="l">
              <a:lnSpc>
                <a:spcPts val="4425"/>
              </a:lnSpc>
              <a:spcBef>
                <a:spcPct val="0"/>
              </a:spcBef>
            </a:pPr>
            <a:r>
              <a:rPr lang="en-US" sz="3160">
                <a:solidFill>
                  <a:srgbClr val="FFFFFF"/>
                </a:solidFill>
                <a:latin typeface="Canva Sans"/>
              </a:rPr>
              <a:t>    Explore the effect of the surrounding environment (e.g., noise, temperature, and light) on sleep quality and how to improve environmental conditions to promote good sleep.</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463826">
            <a:off x="11537191" y="1778400"/>
            <a:ext cx="1947347" cy="1338359"/>
          </a:xfrm>
          <a:custGeom>
            <a:avLst/>
            <a:gdLst/>
            <a:ahLst/>
            <a:cxnLst/>
            <a:rect r="r" b="b" t="t" l="l"/>
            <a:pathLst>
              <a:path h="1338359" w="1947347">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3677137" y="2203427"/>
            <a:ext cx="2068144" cy="1756042"/>
          </a:xfrm>
          <a:custGeom>
            <a:avLst/>
            <a:gdLst/>
            <a:ahLst/>
            <a:cxnLst/>
            <a:rect r="r" b="b" t="t" l="l"/>
            <a:pathLst>
              <a:path h="1756042" w="2068144">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334544">
            <a:off x="13001227" y="5822549"/>
            <a:ext cx="2068144" cy="1756042"/>
          </a:xfrm>
          <a:custGeom>
            <a:avLst/>
            <a:gdLst/>
            <a:ahLst/>
            <a:cxnLst/>
            <a:rect r="r" b="b" t="t" l="l"/>
            <a:pathLst>
              <a:path h="1756042" w="2068144">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6292314" y="3696068"/>
            <a:ext cx="5703373" cy="4904900"/>
          </a:xfrm>
          <a:custGeom>
            <a:avLst/>
            <a:gdLst/>
            <a:ahLst/>
            <a:cxnLst/>
            <a:rect r="r" b="b" t="t" l="l"/>
            <a:pathLst>
              <a:path h="4904900" w="5703373">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278903" y="3198570"/>
            <a:ext cx="7730195"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567997" y="288059"/>
            <a:ext cx="13577791" cy="9710883"/>
          </a:xfrm>
          <a:custGeom>
            <a:avLst/>
            <a:gdLst/>
            <a:ahLst/>
            <a:cxnLst/>
            <a:rect r="r" b="b" t="t" l="l"/>
            <a:pathLst>
              <a:path h="9710883" w="13577791">
                <a:moveTo>
                  <a:pt x="0" y="0"/>
                </a:moveTo>
                <a:lnTo>
                  <a:pt x="13577791" y="0"/>
                </a:lnTo>
                <a:lnTo>
                  <a:pt x="13577791" y="9710882"/>
                </a:lnTo>
                <a:lnTo>
                  <a:pt x="0" y="9710882"/>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16181" t="0" r="48502" b="0"/>
            <a:stretch>
              <a:fillRect/>
            </a:stretch>
          </p:blipFill>
          <p:spPr>
            <a:xfrm flipH="false" flipV="false">
              <a:off x="0" y="0"/>
              <a:ext cx="7370417" cy="13913357"/>
            </a:xfrm>
            <a:prstGeom prst="rect">
              <a:avLst/>
            </a:prstGeom>
          </p:spPr>
        </p:pic>
      </p:grpSp>
      <p:sp>
        <p:nvSpPr>
          <p:cNvPr name="TextBox 5" id="5"/>
          <p:cNvSpPr txBox="true"/>
          <p:nvPr/>
        </p:nvSpPr>
        <p:spPr>
          <a:xfrm rot="0">
            <a:off x="5808672" y="600075"/>
            <a:ext cx="11008267" cy="885825"/>
          </a:xfrm>
          <a:prstGeom prst="rect">
            <a:avLst/>
          </a:prstGeom>
        </p:spPr>
        <p:txBody>
          <a:bodyPr anchor="t" rtlCol="false" tIns="0" lIns="0" bIns="0" rIns="0">
            <a:spAutoFit/>
          </a:bodyPr>
          <a:lstStyle/>
          <a:p>
            <a:pPr algn="l" marL="1295400" indent="-647700" lvl="1">
              <a:lnSpc>
                <a:spcPts val="6600"/>
              </a:lnSpc>
              <a:buFont typeface="Arial"/>
              <a:buChar char="•"/>
            </a:pPr>
            <a:r>
              <a:rPr lang="en-US" sz="6000">
                <a:solidFill>
                  <a:srgbClr val="FFFFFF"/>
                </a:solidFill>
                <a:latin typeface="Arimo Bold"/>
              </a:rPr>
              <a:t>PROBLEM STATEMENT</a:t>
            </a:r>
          </a:p>
        </p:txBody>
      </p:sp>
      <p:sp>
        <p:nvSpPr>
          <p:cNvPr name="TextBox 6" id="6"/>
          <p:cNvSpPr txBox="true"/>
          <p:nvPr/>
        </p:nvSpPr>
        <p:spPr>
          <a:xfrm rot="0">
            <a:off x="5808672" y="2047974"/>
            <a:ext cx="12032530" cy="7448177"/>
          </a:xfrm>
          <a:prstGeom prst="rect">
            <a:avLst/>
          </a:prstGeom>
        </p:spPr>
        <p:txBody>
          <a:bodyPr anchor="t" rtlCol="false" tIns="0" lIns="0" bIns="0" rIns="0">
            <a:spAutoFit/>
          </a:bodyPr>
          <a:lstStyle/>
          <a:p>
            <a:pPr algn="l">
              <a:lnSpc>
                <a:spcPts val="4220"/>
              </a:lnSpc>
            </a:pPr>
            <a:r>
              <a:rPr lang="en-US" sz="3014">
                <a:solidFill>
                  <a:srgbClr val="FFFFFF"/>
                </a:solidFill>
                <a:latin typeface="Now"/>
              </a:rPr>
              <a:t>In this project, we address the widespread problem of insomnia, a sleep disorder making it hard to fall asleep, stay asleep, or causing early waking. Insomnia affects energy, mood, health, work performance, and quality of life. We aim to help people of all ages suffering from insomnia, caused by factors like psychological conditions, stress, poor sleep habits, and travel.</a:t>
            </a:r>
          </a:p>
          <a:p>
            <a:pPr algn="l">
              <a:lnSpc>
                <a:spcPts val="4220"/>
              </a:lnSpc>
            </a:pPr>
          </a:p>
          <a:p>
            <a:pPr algn="l">
              <a:lnSpc>
                <a:spcPts val="4220"/>
              </a:lnSpc>
            </a:pPr>
            <a:r>
              <a:rPr lang="en-US" sz="3014">
                <a:solidFill>
                  <a:srgbClr val="FFFFFF"/>
                </a:solidFill>
                <a:latin typeface="Now"/>
              </a:rPr>
              <a:t>Our solution includes providing patients with vital information about insomnia, helping them recognize and treat it, and offering 24/7 doctor communication for chronic cases. For issues like excessive thinking, anxiety, or stimulant use, we offer a personalized library with resources including exercise and diet plans, Quran recitations, calming music, and medical advice to improve sleep and overall well-being.</a:t>
            </a:r>
          </a:p>
        </p:txBody>
      </p:sp>
      <p:sp>
        <p:nvSpPr>
          <p:cNvPr name="Freeform 7" id="7"/>
          <p:cNvSpPr/>
          <p:nvPr/>
        </p:nvSpPr>
        <p:spPr>
          <a:xfrm flipH="true" flipV="false" rot="0">
            <a:off x="498427" y="514402"/>
            <a:ext cx="4947445" cy="1942997"/>
          </a:xfrm>
          <a:custGeom>
            <a:avLst/>
            <a:gdLst/>
            <a:ahLst/>
            <a:cxnLst/>
            <a:rect r="r" b="b" t="t" l="l"/>
            <a:pathLst>
              <a:path h="1942997" w="4947445">
                <a:moveTo>
                  <a:pt x="4947445" y="0"/>
                </a:moveTo>
                <a:lnTo>
                  <a:pt x="0" y="0"/>
                </a:lnTo>
                <a:lnTo>
                  <a:pt x="0" y="1942996"/>
                </a:lnTo>
                <a:lnTo>
                  <a:pt x="4947445" y="1942996"/>
                </a:lnTo>
                <a:lnTo>
                  <a:pt x="49474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560369" y="243516"/>
            <a:ext cx="6444588" cy="9799969"/>
          </a:xfrm>
          <a:custGeom>
            <a:avLst/>
            <a:gdLst/>
            <a:ahLst/>
            <a:cxnLst/>
            <a:rect r="r" b="b" t="t" l="l"/>
            <a:pathLst>
              <a:path h="9799969" w="6444588">
                <a:moveTo>
                  <a:pt x="0" y="0"/>
                </a:moveTo>
                <a:lnTo>
                  <a:pt x="6444588" y="0"/>
                </a:lnTo>
                <a:lnTo>
                  <a:pt x="6444588" y="9799968"/>
                </a:lnTo>
                <a:lnTo>
                  <a:pt x="0" y="9799968"/>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186500" y="-2547535"/>
            <a:ext cx="8322675" cy="15780334"/>
          </a:xfrm>
          <a:custGeom>
            <a:avLst/>
            <a:gdLst/>
            <a:ahLst/>
            <a:cxnLst/>
            <a:rect r="r" b="b" t="t" l="l"/>
            <a:pathLst>
              <a:path h="15780334" w="8322675">
                <a:moveTo>
                  <a:pt x="0" y="0"/>
                </a:moveTo>
                <a:lnTo>
                  <a:pt x="8322675" y="0"/>
                </a:lnTo>
                <a:lnTo>
                  <a:pt x="8322675" y="15780334"/>
                </a:lnTo>
                <a:lnTo>
                  <a:pt x="0" y="15780334"/>
                </a:lnTo>
                <a:lnTo>
                  <a:pt x="0" y="0"/>
                </a:lnTo>
                <a:close/>
              </a:path>
            </a:pathLst>
          </a:custGeom>
          <a:blipFill>
            <a:blip r:embed="rId3"/>
            <a:stretch>
              <a:fillRect l="0" t="0" r="-45997"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048322" y="2339929"/>
            <a:ext cx="12191355" cy="6583290"/>
          </a:xfrm>
          <a:prstGeom prst="rect">
            <a:avLst/>
          </a:prstGeom>
        </p:spPr>
        <p:txBody>
          <a:bodyPr anchor="t" rtlCol="false" tIns="0" lIns="0" bIns="0" rIns="0">
            <a:spAutoFit/>
          </a:bodyPr>
          <a:lstStyle/>
          <a:p>
            <a:pPr algn="l">
              <a:lnSpc>
                <a:spcPts val="5843"/>
              </a:lnSpc>
            </a:pPr>
            <a:r>
              <a:rPr lang="en-US" sz="3629">
                <a:solidFill>
                  <a:srgbClr val="000000"/>
                </a:solidFill>
                <a:latin typeface="Arimo"/>
              </a:rPr>
              <a:t>Treating sleep disorders is crucial to society as it </a:t>
            </a:r>
            <a:r>
              <a:rPr lang="en-US" sz="3629">
                <a:solidFill>
                  <a:srgbClr val="000000"/>
                </a:solidFill>
                <a:latin typeface="Arimo"/>
              </a:rPr>
              <a:t>contributes to enhancing individuals’ overall health and psychological well-being Improving sleep quality can increase productivity at work, mitigate negative effects on daily performance, and address anxiety prevalent in society. Furthermore, focusing on treating sleep problems helps reduce the overall burden on</a:t>
            </a:r>
          </a:p>
          <a:p>
            <a:pPr algn="l">
              <a:lnSpc>
                <a:spcPts val="5843"/>
              </a:lnSpc>
            </a:pPr>
            <a:r>
              <a:rPr lang="en-US" sz="3629">
                <a:solidFill>
                  <a:srgbClr val="000000"/>
                </a:solidFill>
                <a:latin typeface="Arimo"/>
              </a:rPr>
              <a:t>public health and health care costs, ultimately benefiting society as a whole,</a:t>
            </a:r>
          </a:p>
        </p:txBody>
      </p:sp>
      <p:sp>
        <p:nvSpPr>
          <p:cNvPr name="TextBox 7" id="7"/>
          <p:cNvSpPr txBox="true"/>
          <p:nvPr/>
        </p:nvSpPr>
        <p:spPr>
          <a:xfrm rot="0">
            <a:off x="4224712" y="1400369"/>
            <a:ext cx="9838576" cy="842671"/>
          </a:xfrm>
          <a:prstGeom prst="rect">
            <a:avLst/>
          </a:prstGeom>
        </p:spPr>
        <p:txBody>
          <a:bodyPr anchor="t" rtlCol="false" tIns="0" lIns="0" bIns="0" rIns="0">
            <a:spAutoFit/>
          </a:bodyPr>
          <a:lstStyle/>
          <a:p>
            <a:pPr algn="ctr">
              <a:lnSpc>
                <a:spcPts val="5740"/>
              </a:lnSpc>
            </a:pPr>
            <a:r>
              <a:rPr lang="en-US" sz="7000">
                <a:solidFill>
                  <a:srgbClr val="000000"/>
                </a:solidFill>
                <a:latin typeface="Arimo"/>
              </a:rPr>
              <a:t>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DAF8T-Rywyk</dc:identifier>
  <dcterms:modified xsi:type="dcterms:W3CDTF">2011-08-01T06:04:30Z</dcterms:modified>
  <cp:revision>1</cp:revision>
  <dc:title>The causes of sleep insomnia are complex and multifaceted, ranging from stress andanxiety to medical conditions and environmental factors. Addressing insomnia oftenrequires a multi-faceted approach, including lifestyle modifications, cognitive-</dc:title>
</cp:coreProperties>
</file>